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8" r:id="rId1"/>
  </p:sldMasterIdLst>
  <p:sldIdLst>
    <p:sldId id="256" r:id="rId2"/>
    <p:sldId id="257" r:id="rId3"/>
    <p:sldId id="258" r:id="rId4"/>
    <p:sldId id="259" r:id="rId5"/>
    <p:sldId id="261" r:id="rId6"/>
    <p:sldId id="273" r:id="rId7"/>
    <p:sldId id="274" r:id="rId8"/>
    <p:sldId id="275" r:id="rId9"/>
    <p:sldId id="276" r:id="rId10"/>
    <p:sldId id="280" r:id="rId11"/>
    <p:sldId id="278" r:id="rId12"/>
    <p:sldId id="266" r:id="rId13"/>
    <p:sldId id="265" r:id="rId14"/>
    <p:sldId id="267" r:id="rId15"/>
    <p:sldId id="268" r:id="rId16"/>
    <p:sldId id="269" r:id="rId17"/>
    <p:sldId id="270" r:id="rId18"/>
    <p:sldId id="262" r:id="rId19"/>
    <p:sldId id="263" r:id="rId20"/>
    <p:sldId id="264"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02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102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172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390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5208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503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6463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7001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5575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733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51606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556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84565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57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863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151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712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431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195625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7.xml" /><Relationship Id="rId5" Type="http://schemas.openxmlformats.org/officeDocument/2006/relationships/image" Target="../media/image4.jpeg" /><Relationship Id="rId4" Type="http://schemas.openxmlformats.org/officeDocument/2006/relationships/image" Target="../media/image3.jpeg"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313" y="425667"/>
            <a:ext cx="11568829" cy="1639614"/>
          </a:xfrm>
        </p:spPr>
        <p:txBody>
          <a:bodyPr>
            <a:noAutofit/>
          </a:bodyPr>
          <a:lstStyle/>
          <a:p>
            <a:pPr algn="ctr">
              <a:lnSpc>
                <a:spcPts val="5000"/>
              </a:lnSpc>
            </a:pPr>
            <a:r>
              <a:rPr lang="en-US" sz="4400" b="1" dirty="0">
                <a:latin typeface="Arial" panose="020B0604020202020204" pitchFamily="34" charset="0"/>
                <a:cs typeface="Arial" panose="020B0604020202020204" pitchFamily="34" charset="0"/>
              </a:rPr>
              <a:t>Integrated Pest Management Strategies for Suitable Control Measures in Sugarcane</a:t>
            </a:r>
          </a:p>
        </p:txBody>
      </p:sp>
      <p:sp>
        <p:nvSpPr>
          <p:cNvPr id="3" name="Subtitle 2"/>
          <p:cNvSpPr>
            <a:spLocks noGrp="1"/>
          </p:cNvSpPr>
          <p:nvPr>
            <p:ph type="subTitle" idx="1"/>
          </p:nvPr>
        </p:nvSpPr>
        <p:spPr>
          <a:xfrm>
            <a:off x="559559" y="4398583"/>
            <a:ext cx="11245753" cy="2096814"/>
          </a:xfrm>
        </p:spPr>
        <p:txBody>
          <a:bodyPr>
            <a:normAutofit fontScale="92500" lnSpcReduction="10000"/>
          </a:bodyPr>
          <a:lstStyle/>
          <a:p>
            <a:pPr>
              <a:lnSpc>
                <a:spcPct val="110000"/>
              </a:lnSpc>
              <a:spcBef>
                <a:spcPts val="0"/>
              </a:spcBef>
              <a:spcAft>
                <a:spcPts val="0"/>
              </a:spcAft>
            </a:pPr>
            <a:r>
              <a:rPr lang="en-US" b="1" cap="none" dirty="0">
                <a:latin typeface="Arial" panose="020B0604020202020204" pitchFamily="34" charset="0"/>
                <a:cs typeface="Arial" panose="020B0604020202020204" pitchFamily="34" charset="0"/>
              </a:rPr>
              <a:t>			</a:t>
            </a:r>
            <a:r>
              <a:rPr lang="en-US" sz="3500" b="1" cap="none" dirty="0">
                <a:solidFill>
                  <a:srgbClr val="002060"/>
                </a:solidFill>
                <a:latin typeface="Arial" panose="020B0604020202020204" pitchFamily="34" charset="0"/>
                <a:cs typeface="Arial" panose="020B0604020202020204" pitchFamily="34" charset="0"/>
              </a:rPr>
              <a:t>Presented By:			</a:t>
            </a:r>
            <a:r>
              <a:rPr lang="en-US" sz="3500" b="1" cap="none" dirty="0" err="1">
                <a:solidFill>
                  <a:srgbClr val="002060"/>
                </a:solidFill>
                <a:latin typeface="Arial" panose="020B0604020202020204" pitchFamily="34" charset="0"/>
                <a:cs typeface="Arial" panose="020B0604020202020204" pitchFamily="34" charset="0"/>
              </a:rPr>
              <a:t>Shehzad</a:t>
            </a:r>
            <a:r>
              <a:rPr lang="en-US" sz="3500" b="1" cap="none" dirty="0">
                <a:solidFill>
                  <a:srgbClr val="002060"/>
                </a:solidFill>
                <a:latin typeface="Arial" panose="020B0604020202020204" pitchFamily="34" charset="0"/>
                <a:cs typeface="Arial" panose="020B0604020202020204" pitchFamily="34" charset="0"/>
              </a:rPr>
              <a:t> Sultan</a:t>
            </a:r>
          </a:p>
          <a:p>
            <a:pPr>
              <a:lnSpc>
                <a:spcPct val="110000"/>
              </a:lnSpc>
              <a:spcBef>
                <a:spcPts val="0"/>
              </a:spcBef>
              <a:spcAft>
                <a:spcPts val="0"/>
              </a:spcAft>
            </a:pPr>
            <a:r>
              <a:rPr lang="en-US" sz="3500" b="1" cap="none" dirty="0">
                <a:solidFill>
                  <a:srgbClr val="002060"/>
                </a:solidFill>
                <a:latin typeface="Arial" panose="020B0604020202020204" pitchFamily="34" charset="0"/>
                <a:cs typeface="Arial" panose="020B0604020202020204" pitchFamily="34" charset="0"/>
              </a:rPr>
              <a:t>											Sr. DGM (Cane)</a:t>
            </a:r>
          </a:p>
          <a:p>
            <a:endParaRPr lang="en-US" b="1" cap="none" dirty="0">
              <a:latin typeface="Arial" panose="020B0604020202020204" pitchFamily="34" charset="0"/>
              <a:cs typeface="Arial" panose="020B0604020202020204" pitchFamily="34" charset="0"/>
            </a:endParaRPr>
          </a:p>
          <a:p>
            <a:pPr algn="ctr"/>
            <a:r>
              <a:rPr lang="en-US" sz="3500" b="1" i="1" cap="none" dirty="0">
                <a:solidFill>
                  <a:schemeClr val="tx1"/>
                </a:solidFill>
                <a:latin typeface="Arial" panose="020B0604020202020204" pitchFamily="34" charset="0"/>
                <a:cs typeface="Arial" panose="020B0604020202020204" pitchFamily="34" charset="0"/>
              </a:rPr>
              <a:t>SHEIKHOO SUGAR MILLS LIMITED, KOT ADDU</a:t>
            </a:r>
          </a:p>
        </p:txBody>
      </p:sp>
    </p:spTree>
    <p:extLst>
      <p:ext uri="{BB962C8B-B14F-4D97-AF65-F5344CB8AC3E}">
        <p14:creationId xmlns:p14="http://schemas.microsoft.com/office/powerpoint/2010/main" val="3718912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6415" y="717177"/>
            <a:ext cx="9238126" cy="523220"/>
          </a:xfrm>
          <a:prstGeom prst="rect">
            <a:avLst/>
          </a:prstGeom>
          <a:noFill/>
        </p:spPr>
        <p:txBody>
          <a:bodyPr wrap="square" rtlCol="0">
            <a:spAutoFit/>
          </a:bodyPr>
          <a:lstStyle/>
          <a:p>
            <a:pPr algn="ctr"/>
            <a:r>
              <a:rPr lang="en-US" sz="2800" b="1" dirty="0">
                <a:solidFill>
                  <a:srgbClr val="0B02BE"/>
                </a:solidFill>
                <a:latin typeface="Arial" pitchFamily="34" charset="0"/>
                <a:cs typeface="Arial" pitchFamily="34" charset="0"/>
              </a:rPr>
              <a:t>Bio-control Agents</a:t>
            </a:r>
          </a:p>
        </p:txBody>
      </p:sp>
      <p:graphicFrame>
        <p:nvGraphicFramePr>
          <p:cNvPr id="4" name="Table 3"/>
          <p:cNvGraphicFramePr>
            <a:graphicFrameLocks noGrp="1"/>
          </p:cNvGraphicFramePr>
          <p:nvPr>
            <p:extLst>
              <p:ext uri="{D42A27DB-BD31-4B8C-83A1-F6EECF244321}">
                <p14:modId xmlns:p14="http://schemas.microsoft.com/office/powerpoint/2010/main" val="310193842"/>
              </p:ext>
            </p:extLst>
          </p:nvPr>
        </p:nvGraphicFramePr>
        <p:xfrm>
          <a:off x="791571" y="1371598"/>
          <a:ext cx="10699844" cy="5247565"/>
        </p:xfrm>
        <a:graphic>
          <a:graphicData uri="http://schemas.openxmlformats.org/drawingml/2006/table">
            <a:tbl>
              <a:tblPr firstRow="1" bandRow="1">
                <a:tableStyleId>{5C22544A-7EE6-4342-B048-85BDC9FD1C3A}</a:tableStyleId>
              </a:tblPr>
              <a:tblGrid>
                <a:gridCol w="2770495">
                  <a:extLst>
                    <a:ext uri="{9D8B030D-6E8A-4147-A177-3AD203B41FA5}">
                      <a16:colId xmlns:a16="http://schemas.microsoft.com/office/drawing/2014/main" val="20000"/>
                    </a:ext>
                  </a:extLst>
                </a:gridCol>
                <a:gridCol w="7929349">
                  <a:extLst>
                    <a:ext uri="{9D8B030D-6E8A-4147-A177-3AD203B41FA5}">
                      <a16:colId xmlns:a16="http://schemas.microsoft.com/office/drawing/2014/main" val="20001"/>
                    </a:ext>
                  </a:extLst>
                </a:gridCol>
              </a:tblGrid>
              <a:tr h="616963">
                <a:tc>
                  <a:txBody>
                    <a:bodyPr/>
                    <a:lstStyle/>
                    <a:p>
                      <a:pPr algn="ctr">
                        <a:spcAft>
                          <a:spcPts val="0"/>
                        </a:spcAft>
                      </a:pPr>
                      <a:r>
                        <a:rPr lang="en-US" sz="2400" kern="50" dirty="0">
                          <a:effectLst/>
                          <a:latin typeface="Arial" panose="020B0604020202020204" pitchFamily="34" charset="0"/>
                          <a:cs typeface="Arial" panose="020B0604020202020204" pitchFamily="34" charset="0"/>
                        </a:rPr>
                        <a:t>Insects</a:t>
                      </a:r>
                      <a:endParaRPr lang="en-US" sz="2400" b="1" kern="50" dirty="0">
                        <a:effectLst/>
                        <a:latin typeface="Arial" pitchFamily="34" charset="0"/>
                        <a:ea typeface="WenQuanYi Micro Hei"/>
                        <a:cs typeface="Arial" pitchFamily="34" charset="0"/>
                      </a:endParaRPr>
                    </a:p>
                  </a:txBody>
                  <a:tcPr marL="34925" marR="34925" marT="34925" marB="34925" anchor="ctr"/>
                </a:tc>
                <a:tc>
                  <a:txBody>
                    <a:bodyPr/>
                    <a:lstStyle/>
                    <a:p>
                      <a:pPr algn="ctr">
                        <a:spcAft>
                          <a:spcPts val="0"/>
                        </a:spcAft>
                      </a:pPr>
                      <a:r>
                        <a:rPr lang="en-US" sz="2400" kern="50" dirty="0">
                          <a:effectLst/>
                          <a:latin typeface="Arial" panose="020B0604020202020204" pitchFamily="34" charset="0"/>
                          <a:cs typeface="Arial" panose="020B0604020202020204" pitchFamily="34" charset="0"/>
                        </a:rPr>
                        <a:t>Biological agents </a:t>
                      </a:r>
                      <a:endParaRPr lang="en-US" sz="2400" b="1" kern="50" dirty="0">
                        <a:effectLst/>
                        <a:latin typeface="Arial" pitchFamily="34" charset="0"/>
                        <a:ea typeface="WenQuanYi Micro Hei"/>
                        <a:cs typeface="Arial" pitchFamily="34" charset="0"/>
                      </a:endParaRPr>
                    </a:p>
                  </a:txBody>
                  <a:tcPr marL="34925" marR="34925" marT="34925" marB="34925" anchor="ctr"/>
                </a:tc>
                <a:extLst>
                  <a:ext uri="{0D108BD9-81ED-4DB2-BD59-A6C34878D82A}">
                    <a16:rowId xmlns:a16="http://schemas.microsoft.com/office/drawing/2014/main" val="10000"/>
                  </a:ext>
                </a:extLst>
              </a:tr>
              <a:tr h="1953717">
                <a:tc>
                  <a:txBody>
                    <a:bodyPr/>
                    <a:lstStyle/>
                    <a:p>
                      <a:pPr algn="l">
                        <a:spcAft>
                          <a:spcPts val="0"/>
                        </a:spcAft>
                      </a:pPr>
                      <a:r>
                        <a:rPr lang="en-US" sz="2400" kern="50" baseline="0" dirty="0">
                          <a:effectLst/>
                          <a:latin typeface="Arial" panose="020B0604020202020204" pitchFamily="34" charset="0"/>
                          <a:cs typeface="Arial" panose="020B0604020202020204" pitchFamily="34" charset="0"/>
                        </a:rPr>
                        <a:t>Root borer</a:t>
                      </a:r>
                    </a:p>
                    <a:p>
                      <a:pPr algn="l">
                        <a:spcAft>
                          <a:spcPts val="0"/>
                        </a:spcAft>
                      </a:pPr>
                      <a:r>
                        <a:rPr lang="en-US" sz="2400" kern="50" baseline="0" dirty="0">
                          <a:effectLst/>
                          <a:latin typeface="Arial" panose="020B0604020202020204" pitchFamily="34" charset="0"/>
                          <a:cs typeface="Arial" panose="020B0604020202020204" pitchFamily="34" charset="0"/>
                        </a:rPr>
                        <a:t>Stem borer</a:t>
                      </a:r>
                    </a:p>
                    <a:p>
                      <a:pPr algn="l">
                        <a:spcAft>
                          <a:spcPts val="0"/>
                        </a:spcAft>
                      </a:pPr>
                      <a:r>
                        <a:rPr lang="en-US" sz="2400" kern="50" baseline="0" dirty="0">
                          <a:effectLst/>
                          <a:latin typeface="Arial" panose="020B0604020202020204" pitchFamily="34" charset="0"/>
                          <a:cs typeface="Arial" panose="020B0604020202020204" pitchFamily="34" charset="0"/>
                        </a:rPr>
                        <a:t>Gurdaspur borer</a:t>
                      </a:r>
                    </a:p>
                    <a:p>
                      <a:pPr algn="l">
                        <a:spcAft>
                          <a:spcPts val="0"/>
                        </a:spcAft>
                      </a:pPr>
                      <a:r>
                        <a:rPr lang="en-US" sz="2400" kern="50" baseline="0" dirty="0">
                          <a:effectLst/>
                          <a:latin typeface="Arial" panose="020B0604020202020204" pitchFamily="34" charset="0"/>
                          <a:cs typeface="Arial" panose="020B0604020202020204" pitchFamily="34" charset="0"/>
                        </a:rPr>
                        <a:t>Top borer</a:t>
                      </a:r>
                      <a:endParaRPr lang="en-US" sz="2400" kern="50" baseline="0" dirty="0">
                        <a:solidFill>
                          <a:schemeClr val="dk1"/>
                        </a:solidFill>
                        <a:effectLst/>
                        <a:latin typeface="Arial" pitchFamily="34" charset="0"/>
                        <a:ea typeface="WenQuanYi Micro Hei"/>
                        <a:cs typeface="Arial" pitchFamily="34" charset="0"/>
                      </a:endParaRPr>
                    </a:p>
                  </a:txBody>
                  <a:tcPr marL="34925" marR="34925" marT="34925" marB="34925" anchor="ctr"/>
                </a:tc>
                <a:tc>
                  <a:txBody>
                    <a:bodyPr/>
                    <a:lstStyle/>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50" baseline="0" dirty="0">
                          <a:effectLst/>
                          <a:latin typeface="Arial" panose="020B0604020202020204" pitchFamily="34" charset="0"/>
                          <a:cs typeface="Arial" panose="020B0604020202020204" pitchFamily="34" charset="0"/>
                        </a:rPr>
                        <a:t>Trichogramma chilonis-</a:t>
                      </a:r>
                      <a:r>
                        <a:rPr lang="en-AU" sz="2400" kern="50" baseline="0" dirty="0">
                          <a:effectLst/>
                          <a:latin typeface="Arial" panose="020B0604020202020204" pitchFamily="34" charset="0"/>
                          <a:cs typeface="Arial" panose="020B0604020202020204" pitchFamily="34" charset="0"/>
                        </a:rPr>
                        <a:t>Egg parasite</a:t>
                      </a:r>
                      <a:r>
                        <a:rPr lang="en-AU" sz="2400" kern="50" dirty="0">
                          <a:effectLst/>
                          <a:latin typeface="Arial" panose="020B0604020202020204" pitchFamily="34" charset="0"/>
                          <a:cs typeface="Arial" panose="020B0604020202020204" pitchFamily="34" charset="0"/>
                        </a:rPr>
                        <a:t> </a:t>
                      </a:r>
                      <a:r>
                        <a:rPr lang="en-US" sz="2400" kern="50" baseline="0" dirty="0">
                          <a:effectLst/>
                          <a:latin typeface="Arial" panose="020B0604020202020204" pitchFamily="34" charset="0"/>
                          <a:cs typeface="Arial" panose="020B0604020202020204" pitchFamily="34" charset="0"/>
                        </a:rPr>
                        <a:t>(20-25 cards/acre from March to September fortnightly)</a:t>
                      </a:r>
                    </a:p>
                    <a:p>
                      <a:pPr marL="342900" indent="-342900" algn="l">
                        <a:spcAft>
                          <a:spcPts val="0"/>
                        </a:spcAft>
                        <a:buFont typeface="Arial" pitchFamily="34" charset="0"/>
                        <a:buChar char="•"/>
                      </a:pPr>
                      <a:r>
                        <a:rPr lang="en-US" sz="2400" kern="50" dirty="0">
                          <a:effectLst/>
                          <a:latin typeface="Arial" panose="020B0604020202020204" pitchFamily="34" charset="0"/>
                          <a:cs typeface="Arial" panose="020B0604020202020204" pitchFamily="34" charset="0"/>
                        </a:rPr>
                        <a:t>Only 40%</a:t>
                      </a:r>
                      <a:r>
                        <a:rPr lang="en-US" sz="2400" kern="50" baseline="0" dirty="0">
                          <a:effectLst/>
                          <a:latin typeface="Arial" panose="020B0604020202020204" pitchFamily="34" charset="0"/>
                          <a:cs typeface="Arial" panose="020B0604020202020204" pitchFamily="34" charset="0"/>
                        </a:rPr>
                        <a:t> control of top borer due to the covering with orange tuft of anal hairs of female.</a:t>
                      </a:r>
                      <a:endParaRPr lang="en-US" sz="2400" kern="50" baseline="0" dirty="0">
                        <a:solidFill>
                          <a:schemeClr val="dk1"/>
                        </a:solidFill>
                        <a:effectLst/>
                        <a:latin typeface="Arial" pitchFamily="34" charset="0"/>
                        <a:ea typeface="WenQuanYi Micro Hei"/>
                        <a:cs typeface="Arial" pitchFamily="34" charset="0"/>
                      </a:endParaRPr>
                    </a:p>
                  </a:txBody>
                  <a:tcPr marL="34925" marR="34925" marT="34925" marB="34925" anchor="ctr"/>
                </a:tc>
                <a:extLst>
                  <a:ext uri="{0D108BD9-81ED-4DB2-BD59-A6C34878D82A}">
                    <a16:rowId xmlns:a16="http://schemas.microsoft.com/office/drawing/2014/main" val="10001"/>
                  </a:ext>
                </a:extLst>
              </a:tr>
              <a:tr h="925445">
                <a:tc>
                  <a:txBody>
                    <a:bodyPr/>
                    <a:lstStyle/>
                    <a:p>
                      <a:pPr algn="l">
                        <a:spcAft>
                          <a:spcPts val="0"/>
                        </a:spcAft>
                      </a:pPr>
                      <a:r>
                        <a:rPr lang="en-US" sz="2400" kern="50" baseline="0" dirty="0">
                          <a:effectLst/>
                          <a:latin typeface="Arial" panose="020B0604020202020204" pitchFamily="34" charset="0"/>
                          <a:cs typeface="Arial" panose="020B0604020202020204" pitchFamily="34" charset="0"/>
                        </a:rPr>
                        <a:t>Pyrilla</a:t>
                      </a:r>
                      <a:endParaRPr lang="en-US" sz="2400" kern="50" baseline="0" dirty="0">
                        <a:solidFill>
                          <a:schemeClr val="dk1"/>
                        </a:solidFill>
                        <a:effectLst/>
                        <a:latin typeface="Arial" pitchFamily="34" charset="0"/>
                        <a:ea typeface="WenQuanYi Micro Hei"/>
                        <a:cs typeface="Arial" pitchFamily="34" charset="0"/>
                      </a:endParaRPr>
                    </a:p>
                  </a:txBody>
                  <a:tcPr marL="34925" marR="34925" marT="34925" marB="34925" anchor="ctr"/>
                </a:tc>
                <a:tc>
                  <a:txBody>
                    <a:bodyPr/>
                    <a:lstStyle/>
                    <a:p>
                      <a:pPr marL="342900" indent="-342900" algn="l">
                        <a:spcAft>
                          <a:spcPts val="0"/>
                        </a:spcAft>
                        <a:buFont typeface="Arial" pitchFamily="34" charset="0"/>
                        <a:buChar char="•"/>
                      </a:pPr>
                      <a:r>
                        <a:rPr lang="en-AU" sz="2400" kern="50" dirty="0" err="1">
                          <a:effectLst/>
                          <a:latin typeface="Arial" panose="020B0604020202020204" pitchFamily="34" charset="0"/>
                          <a:cs typeface="Arial" panose="020B0604020202020204" pitchFamily="34" charset="0"/>
                        </a:rPr>
                        <a:t>Tetrastichus</a:t>
                      </a:r>
                      <a:r>
                        <a:rPr lang="en-AU" sz="2400" kern="50" dirty="0">
                          <a:effectLst/>
                          <a:latin typeface="Arial" panose="020B0604020202020204" pitchFamily="34" charset="0"/>
                          <a:cs typeface="Arial" panose="020B0604020202020204" pitchFamily="34" charset="0"/>
                        </a:rPr>
                        <a:t> </a:t>
                      </a:r>
                      <a:r>
                        <a:rPr lang="en-AU" sz="2400" kern="50" dirty="0" err="1">
                          <a:effectLst/>
                          <a:latin typeface="Arial" panose="020B0604020202020204" pitchFamily="34" charset="0"/>
                          <a:cs typeface="Arial" panose="020B0604020202020204" pitchFamily="34" charset="0"/>
                        </a:rPr>
                        <a:t>pyrillae</a:t>
                      </a:r>
                      <a:r>
                        <a:rPr lang="en-AU" sz="2400" kern="50" dirty="0">
                          <a:effectLst/>
                          <a:latin typeface="Arial" panose="020B0604020202020204" pitchFamily="34" charset="0"/>
                          <a:cs typeface="Arial" panose="020B0604020202020204" pitchFamily="34" charset="0"/>
                        </a:rPr>
                        <a:t> (</a:t>
                      </a:r>
                      <a:r>
                        <a:rPr lang="en-AU" sz="2400" kern="50" baseline="0" dirty="0">
                          <a:effectLst/>
                          <a:latin typeface="Arial" panose="020B0604020202020204" pitchFamily="34" charset="0"/>
                          <a:cs typeface="Arial" panose="020B0604020202020204" pitchFamily="34" charset="0"/>
                        </a:rPr>
                        <a:t>Egg parasite</a:t>
                      </a:r>
                      <a:r>
                        <a:rPr lang="en-AU" sz="2400" kern="50" dirty="0">
                          <a:effectLst/>
                          <a:latin typeface="Arial" panose="020B0604020202020204" pitchFamily="34" charset="0"/>
                          <a:cs typeface="Arial" panose="020B0604020202020204" pitchFamily="34" charset="0"/>
                        </a:rPr>
                        <a:t> naturally present).</a:t>
                      </a:r>
                      <a:endParaRPr lang="en-AU" sz="2400" kern="50" baseline="0" dirty="0">
                        <a:effectLst/>
                        <a:latin typeface="Arial" panose="020B0604020202020204" pitchFamily="34" charset="0"/>
                        <a:cs typeface="Arial" panose="020B0604020202020204" pitchFamily="34" charset="0"/>
                      </a:endParaRPr>
                    </a:p>
                    <a:p>
                      <a:pPr marL="342900" indent="-342900" algn="l">
                        <a:spcAft>
                          <a:spcPts val="0"/>
                        </a:spcAft>
                        <a:buFont typeface="Arial" pitchFamily="34" charset="0"/>
                        <a:buChar char="•"/>
                      </a:pPr>
                      <a:r>
                        <a:rPr lang="en-AU" sz="2400" kern="50" dirty="0" err="1">
                          <a:effectLst/>
                          <a:latin typeface="Arial" panose="020B0604020202020204" pitchFamily="34" charset="0"/>
                          <a:cs typeface="Arial" panose="020B0604020202020204" pitchFamily="34" charset="0"/>
                        </a:rPr>
                        <a:t>Epiricania</a:t>
                      </a:r>
                      <a:r>
                        <a:rPr lang="en-AU" sz="2400" kern="50" dirty="0">
                          <a:effectLst/>
                          <a:latin typeface="Arial" panose="020B0604020202020204" pitchFamily="34" charset="0"/>
                          <a:cs typeface="Arial" panose="020B0604020202020204" pitchFamily="34" charset="0"/>
                        </a:rPr>
                        <a:t> (Predator-naturally</a:t>
                      </a:r>
                      <a:r>
                        <a:rPr lang="en-AU" sz="2400" kern="50" baseline="0" dirty="0">
                          <a:effectLst/>
                          <a:latin typeface="Arial" panose="020B0604020202020204" pitchFamily="34" charset="0"/>
                          <a:cs typeface="Arial" panose="020B0604020202020204" pitchFamily="34" charset="0"/>
                        </a:rPr>
                        <a:t> </a:t>
                      </a:r>
                      <a:r>
                        <a:rPr lang="en-AU" sz="2400" kern="50" dirty="0">
                          <a:effectLst/>
                          <a:latin typeface="Arial" panose="020B0604020202020204" pitchFamily="34" charset="0"/>
                          <a:cs typeface="Arial" panose="020B0604020202020204" pitchFamily="34" charset="0"/>
                        </a:rPr>
                        <a:t>present).</a:t>
                      </a:r>
                      <a:endParaRPr lang="en-US" sz="2400" i="0" kern="50" dirty="0">
                        <a:solidFill>
                          <a:schemeClr val="dk1"/>
                        </a:solidFill>
                        <a:effectLst/>
                        <a:latin typeface="Arial" pitchFamily="34" charset="0"/>
                        <a:ea typeface="WenQuanYi Micro Hei"/>
                        <a:cs typeface="Arial" pitchFamily="34" charset="0"/>
                      </a:endParaRPr>
                    </a:p>
                  </a:txBody>
                  <a:tcPr marL="34925" marR="34925" marT="34925" marB="34925" anchor="ctr"/>
                </a:tc>
                <a:extLst>
                  <a:ext uri="{0D108BD9-81ED-4DB2-BD59-A6C34878D82A}">
                    <a16:rowId xmlns:a16="http://schemas.microsoft.com/office/drawing/2014/main" val="10002"/>
                  </a:ext>
                </a:extLst>
              </a:tr>
              <a:tr h="9168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kern="50" baseline="0" dirty="0">
                          <a:effectLst/>
                          <a:latin typeface="Arial" panose="020B0604020202020204" pitchFamily="34" charset="0"/>
                          <a:cs typeface="Arial" panose="020B0604020202020204" pitchFamily="34" charset="0"/>
                        </a:rPr>
                        <a:t>White Fly</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kern="50" baseline="0" dirty="0">
                          <a:effectLst/>
                          <a:latin typeface="Arial" panose="020B0604020202020204" pitchFamily="34" charset="0"/>
                          <a:cs typeface="Arial" panose="020B0604020202020204" pitchFamily="34" charset="0"/>
                        </a:rPr>
                        <a:t>Pyrilla</a:t>
                      </a:r>
                      <a:endParaRPr lang="en-US" sz="2400" kern="50" baseline="0" dirty="0">
                        <a:solidFill>
                          <a:schemeClr val="dk1"/>
                        </a:solidFill>
                        <a:effectLst/>
                        <a:latin typeface="Arial" pitchFamily="34" charset="0"/>
                        <a:ea typeface="WenQuanYi Micro Hei"/>
                        <a:cs typeface="Arial" pitchFamily="34" charset="0"/>
                      </a:endParaRPr>
                    </a:p>
                  </a:txBody>
                  <a:tcPr marL="34925" marR="34925" marT="34925" marB="34925" anchor="ctr"/>
                </a:tc>
                <a:tc>
                  <a:txBody>
                    <a:bodyPr/>
                    <a:lstStyle/>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err="1">
                          <a:latin typeface="Arial" panose="020B0604020202020204" pitchFamily="34" charset="0"/>
                          <a:cs typeface="Arial" panose="020B0604020202020204" pitchFamily="34" charset="0"/>
                        </a:rPr>
                        <a:t>Chrysoperla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carnea</a:t>
                      </a:r>
                      <a:r>
                        <a:rPr lang="en-US" sz="2400" dirty="0">
                          <a:latin typeface="Arial" panose="020B0604020202020204" pitchFamily="34" charset="0"/>
                          <a:cs typeface="Arial" panose="020B0604020202020204" pitchFamily="34" charset="0"/>
                        </a:rPr>
                        <a:t>-</a:t>
                      </a:r>
                      <a:r>
                        <a:rPr lang="en-AU" sz="2400" kern="50" dirty="0">
                          <a:effectLst/>
                          <a:latin typeface="Arial" panose="020B0604020202020204" pitchFamily="34" charset="0"/>
                          <a:cs typeface="Arial" panose="020B0604020202020204" pitchFamily="34" charset="0"/>
                        </a:rPr>
                        <a:t>Predator</a:t>
                      </a:r>
                      <a:r>
                        <a:rPr lang="en-US" sz="2400" dirty="0">
                          <a:latin typeface="Arial" panose="020B0604020202020204" pitchFamily="34" charset="0"/>
                          <a:cs typeface="Arial" panose="020B0604020202020204" pitchFamily="34" charset="0"/>
                        </a:rPr>
                        <a:t> </a:t>
                      </a:r>
                      <a:r>
                        <a:rPr lang="en-US" sz="2400" kern="50" dirty="0">
                          <a:effectLst/>
                          <a:latin typeface="Arial" panose="020B0604020202020204" pitchFamily="34" charset="0"/>
                          <a:cs typeface="Arial" panose="020B0604020202020204" pitchFamily="34" charset="0"/>
                        </a:rPr>
                        <a:t>(Green lacewing)</a:t>
                      </a:r>
                      <a:endParaRPr lang="en-US" sz="2400" i="0" kern="50" dirty="0">
                        <a:solidFill>
                          <a:schemeClr val="dk1"/>
                        </a:solidFill>
                        <a:effectLst/>
                        <a:latin typeface="Arial" pitchFamily="34" charset="0"/>
                        <a:ea typeface="WenQuanYi Micro Hei"/>
                        <a:cs typeface="Arial" pitchFamily="34" charset="0"/>
                      </a:endParaRPr>
                    </a:p>
                  </a:txBody>
                  <a:tcPr marL="34925" marR="34925" marT="34925" marB="34925" anchor="ctr"/>
                </a:tc>
                <a:extLst>
                  <a:ext uri="{0D108BD9-81ED-4DB2-BD59-A6C34878D82A}">
                    <a16:rowId xmlns:a16="http://schemas.microsoft.com/office/drawing/2014/main" val="10003"/>
                  </a:ext>
                </a:extLst>
              </a:tr>
              <a:tr h="834564">
                <a:tc>
                  <a:txBody>
                    <a:bodyPr/>
                    <a:lstStyle/>
                    <a:p>
                      <a:pPr marL="0" algn="l" defTabSz="914400" rtl="0" eaLnBrk="1" latinLnBrk="0" hangingPunct="1">
                        <a:spcAft>
                          <a:spcPts val="0"/>
                        </a:spcAft>
                      </a:pPr>
                      <a:r>
                        <a:rPr lang="en-US" sz="2400" kern="50" baseline="0" dirty="0" err="1">
                          <a:effectLst/>
                          <a:latin typeface="Arial" panose="020B0604020202020204" pitchFamily="34" charset="0"/>
                          <a:cs typeface="Arial" panose="020B0604020202020204" pitchFamily="34" charset="0"/>
                        </a:rPr>
                        <a:t>Mealybug</a:t>
                      </a:r>
                      <a:endParaRPr lang="en-US" sz="2400" kern="50" baseline="0" dirty="0">
                        <a:solidFill>
                          <a:schemeClr val="dk1"/>
                        </a:solidFill>
                        <a:effectLst/>
                        <a:latin typeface="Arial" pitchFamily="34" charset="0"/>
                        <a:ea typeface="WenQuanYi Micro Hei"/>
                        <a:cs typeface="Arial" pitchFamily="34" charset="0"/>
                      </a:endParaRPr>
                    </a:p>
                  </a:txBody>
                  <a:tcPr marL="34925" marR="34925" marT="34925" marB="34925" anchor="ctr"/>
                </a:tc>
                <a:tc>
                  <a:txBody>
                    <a:bodyPr/>
                    <a:lstStyle/>
                    <a:p>
                      <a:pPr marL="342900" marR="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err="1">
                          <a:latin typeface="Arial" panose="020B0604020202020204" pitchFamily="34" charset="0"/>
                          <a:cs typeface="Arial" panose="020B0604020202020204" pitchFamily="34" charset="0"/>
                        </a:rPr>
                        <a:t>Mealybug</a:t>
                      </a:r>
                      <a:r>
                        <a:rPr lang="en-US" sz="2400" dirty="0">
                          <a:latin typeface="Arial" panose="020B0604020202020204" pitchFamily="34" charset="0"/>
                          <a:cs typeface="Arial" panose="020B0604020202020204" pitchFamily="34" charset="0"/>
                        </a:rPr>
                        <a:t> destroyer-</a:t>
                      </a:r>
                      <a:r>
                        <a:rPr lang="en-US" sz="2400" baseline="0" dirty="0">
                          <a:latin typeface="Arial" panose="020B0604020202020204" pitchFamily="34" charset="0"/>
                          <a:cs typeface="Arial" panose="020B0604020202020204" pitchFamily="34" charset="0"/>
                        </a:rPr>
                        <a:t>Predator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Cryptolaemus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montrouzieri</a:t>
                      </a:r>
                      <a:r>
                        <a:rPr lang="en-US" sz="2400" dirty="0">
                          <a:latin typeface="Arial" panose="020B0604020202020204" pitchFamily="34" charset="0"/>
                          <a:cs typeface="Arial" panose="020B0604020202020204" pitchFamily="34" charset="0"/>
                        </a:rPr>
                        <a:t>) </a:t>
                      </a:r>
                      <a:endParaRPr lang="en-US" sz="2400" b="0" i="1" dirty="0">
                        <a:latin typeface="Arial" pitchFamily="34" charset="0"/>
                        <a:cs typeface="Arial" pitchFamily="34" charset="0"/>
                      </a:endParaRPr>
                    </a:p>
                  </a:txBody>
                  <a:tcPr marL="34925" marR="34925" marT="34925" marB="34925"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31560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3672" y="1263065"/>
            <a:ext cx="3050299" cy="1938336"/>
          </a:xfrm>
          <a:prstGeom prst="rect">
            <a:avLst/>
          </a:prstGeom>
          <a:ln>
            <a:noFill/>
          </a:ln>
          <a:effectLst>
            <a:softEdge rad="112500"/>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295400"/>
            <a:ext cx="3064780" cy="2154923"/>
          </a:xfrm>
          <a:prstGeom prst="rect">
            <a:avLst/>
          </a:prstGeom>
          <a:ln>
            <a:noFill/>
          </a:ln>
          <a:effectLst>
            <a:softEdge rad="112500"/>
          </a:effectLst>
        </p:spPr>
      </p:pic>
      <p:graphicFrame>
        <p:nvGraphicFramePr>
          <p:cNvPr id="10" name="Table 9"/>
          <p:cNvGraphicFramePr>
            <a:graphicFrameLocks noGrp="1"/>
          </p:cNvGraphicFramePr>
          <p:nvPr>
            <p:extLst>
              <p:ext uri="{D42A27DB-BD31-4B8C-83A1-F6EECF244321}">
                <p14:modId xmlns:p14="http://schemas.microsoft.com/office/powerpoint/2010/main" val="3691546404"/>
              </p:ext>
            </p:extLst>
          </p:nvPr>
        </p:nvGraphicFramePr>
        <p:xfrm>
          <a:off x="2100401" y="3410970"/>
          <a:ext cx="2808596" cy="451753"/>
        </p:xfrm>
        <a:graphic>
          <a:graphicData uri="http://schemas.openxmlformats.org/drawingml/2006/table">
            <a:tbl>
              <a:tblPr/>
              <a:tblGrid>
                <a:gridCol w="2808596">
                  <a:extLst>
                    <a:ext uri="{9D8B030D-6E8A-4147-A177-3AD203B41FA5}">
                      <a16:colId xmlns:a16="http://schemas.microsoft.com/office/drawing/2014/main" val="20000"/>
                    </a:ext>
                  </a:extLst>
                </a:gridCol>
              </a:tblGrid>
              <a:tr h="451753">
                <a:tc>
                  <a:txBody>
                    <a:bodyPr/>
                    <a:lstStyle/>
                    <a:p>
                      <a:r>
                        <a:rPr lang="en-US" sz="1800" b="1" i="1" dirty="0" err="1">
                          <a:solidFill>
                            <a:srgbClr val="000000"/>
                          </a:solidFill>
                          <a:effectLst/>
                          <a:latin typeface="Arial" panose="020B0604020202020204" pitchFamily="34" charset="0"/>
                          <a:cs typeface="Arial" panose="020B0604020202020204" pitchFamily="34" charset="0"/>
                        </a:rPr>
                        <a:t>Trichogramma</a:t>
                      </a:r>
                      <a:r>
                        <a:rPr lang="en-US" sz="1800" b="1" i="1" dirty="0">
                          <a:solidFill>
                            <a:srgbClr val="000000"/>
                          </a:solidFill>
                          <a:effectLst/>
                          <a:latin typeface="Arial" panose="020B0604020202020204" pitchFamily="34" charset="0"/>
                          <a:cs typeface="Arial" panose="020B0604020202020204" pitchFamily="34" charset="0"/>
                        </a:rPr>
                        <a:t> </a:t>
                      </a:r>
                      <a:r>
                        <a:rPr lang="en-US" sz="1800" b="1" i="1" dirty="0" err="1">
                          <a:solidFill>
                            <a:srgbClr val="000000"/>
                          </a:solidFill>
                          <a:effectLst/>
                          <a:latin typeface="Arial" panose="020B0604020202020204" pitchFamily="34" charset="0"/>
                          <a:cs typeface="Arial" panose="020B0604020202020204" pitchFamily="34" charset="0"/>
                        </a:rPr>
                        <a:t>chilonis</a:t>
                      </a:r>
                      <a:endParaRPr lang="en-US" sz="1800" b="1" i="1" dirty="0">
                        <a:effectLst/>
                        <a:latin typeface="Arial" panose="020B0604020202020204" pitchFamily="34" charset="0"/>
                        <a:cs typeface="Arial" panose="020B0604020202020204" pitchFamily="34" charset="0"/>
                      </a:endParaRPr>
                    </a:p>
                  </a:txBody>
                  <a:tcPr marT="45825" marB="45825"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229561104"/>
              </p:ext>
            </p:extLst>
          </p:nvPr>
        </p:nvGraphicFramePr>
        <p:xfrm>
          <a:off x="7140366" y="3280740"/>
          <a:ext cx="3352663" cy="639322"/>
        </p:xfrm>
        <a:graphic>
          <a:graphicData uri="http://schemas.openxmlformats.org/drawingml/2006/table">
            <a:tbl>
              <a:tblPr/>
              <a:tblGrid>
                <a:gridCol w="3352663">
                  <a:extLst>
                    <a:ext uri="{9D8B030D-6E8A-4147-A177-3AD203B41FA5}">
                      <a16:colId xmlns:a16="http://schemas.microsoft.com/office/drawing/2014/main" val="20000"/>
                    </a:ext>
                  </a:extLst>
                </a:gridCol>
              </a:tblGrid>
              <a:tr h="638614">
                <a:tc>
                  <a:txBody>
                    <a:bodyPr/>
                    <a:lstStyle/>
                    <a:p>
                      <a:pPr algn="ctr"/>
                      <a:r>
                        <a:rPr lang="en-US" sz="1800" b="1" i="1" dirty="0" err="1">
                          <a:solidFill>
                            <a:srgbClr val="000000"/>
                          </a:solidFill>
                          <a:effectLst/>
                          <a:latin typeface="Arial" panose="020B0604020202020204" pitchFamily="34" charset="0"/>
                          <a:cs typeface="Arial" panose="020B0604020202020204" pitchFamily="34" charset="0"/>
                        </a:rPr>
                        <a:t>Coccinella</a:t>
                      </a:r>
                      <a:r>
                        <a:rPr lang="en-US" sz="1800" b="1" i="1" dirty="0">
                          <a:solidFill>
                            <a:srgbClr val="000000"/>
                          </a:solidFill>
                          <a:effectLst/>
                          <a:latin typeface="Arial" panose="020B0604020202020204" pitchFamily="34" charset="0"/>
                          <a:cs typeface="Arial" panose="020B0604020202020204" pitchFamily="34" charset="0"/>
                        </a:rPr>
                        <a:t> </a:t>
                      </a:r>
                      <a:r>
                        <a:rPr lang="en-US" sz="1800" b="1" i="1" dirty="0" err="1">
                          <a:solidFill>
                            <a:srgbClr val="000000"/>
                          </a:solidFill>
                          <a:effectLst/>
                          <a:latin typeface="Arial" panose="020B0604020202020204" pitchFamily="34" charset="0"/>
                          <a:cs typeface="Arial" panose="020B0604020202020204" pitchFamily="34" charset="0"/>
                        </a:rPr>
                        <a:t>septempunctera</a:t>
                      </a:r>
                      <a:endParaRPr lang="en-US" sz="1800" b="1" i="1" dirty="0">
                        <a:solidFill>
                          <a:srgbClr val="000000"/>
                        </a:solidFill>
                        <a:effectLst/>
                        <a:latin typeface="Arial" panose="020B0604020202020204" pitchFamily="34" charset="0"/>
                        <a:cs typeface="Arial" panose="020B0604020202020204" pitchFamily="34" charset="0"/>
                      </a:endParaRPr>
                    </a:p>
                    <a:p>
                      <a:pPr algn="ctr"/>
                      <a:r>
                        <a:rPr lang="en-US" sz="1800" b="1" i="1" dirty="0">
                          <a:solidFill>
                            <a:srgbClr val="000000"/>
                          </a:solidFill>
                          <a:effectLst/>
                          <a:latin typeface="Arial" panose="020B0604020202020204" pitchFamily="34" charset="0"/>
                          <a:cs typeface="Arial" panose="020B0604020202020204" pitchFamily="34" charset="0"/>
                        </a:rPr>
                        <a:t>(Lady Bird</a:t>
                      </a:r>
                      <a:r>
                        <a:rPr lang="en-US" sz="1800" b="1" i="1" baseline="0" dirty="0">
                          <a:solidFill>
                            <a:srgbClr val="000000"/>
                          </a:solidFill>
                          <a:effectLst/>
                          <a:latin typeface="Arial" panose="020B0604020202020204" pitchFamily="34" charset="0"/>
                          <a:cs typeface="Arial" panose="020B0604020202020204" pitchFamily="34" charset="0"/>
                        </a:rPr>
                        <a:t> Beetle)</a:t>
                      </a:r>
                      <a:r>
                        <a:rPr lang="en-US" sz="1800" b="1" i="1" dirty="0">
                          <a:solidFill>
                            <a:srgbClr val="000000"/>
                          </a:solidFill>
                          <a:effectLst/>
                          <a:latin typeface="Arial" panose="020B0604020202020204" pitchFamily="34" charset="0"/>
                          <a:cs typeface="Arial" panose="020B0604020202020204" pitchFamily="34" charset="0"/>
                        </a:rPr>
                        <a:t> </a:t>
                      </a:r>
                      <a:endParaRPr lang="en-US" sz="1800" b="1" i="1" dirty="0">
                        <a:effectLst/>
                        <a:latin typeface="Arial" panose="020B0604020202020204" pitchFamily="34" charset="0"/>
                        <a:cs typeface="Arial" panose="020B0604020202020204" pitchFamily="34" charset="0"/>
                      </a:endParaRPr>
                    </a:p>
                  </a:txBody>
                  <a:tcPr marL="91419" marR="91419" marT="45341" marB="4534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46101" name="Rectangle 6"/>
          <p:cNvSpPr>
            <a:spLocks noChangeArrowheads="1"/>
          </p:cNvSpPr>
          <p:nvPr/>
        </p:nvSpPr>
        <p:spPr bwMode="auto">
          <a:xfrm>
            <a:off x="5181601" y="3450324"/>
            <a:ext cx="184731" cy="646331"/>
          </a:xfrm>
          <a:prstGeom prst="rect">
            <a:avLst/>
          </a:prstGeom>
          <a:noFill/>
          <a:ln w="9525">
            <a:noFill/>
            <a:miter lim="800000"/>
            <a:headEnd/>
            <a:tailEnd/>
          </a:ln>
          <a:effectLst/>
        </p:spPr>
        <p:txBody>
          <a:bodyPr wrap="none" anchor="ctr">
            <a:spAutoFit/>
          </a:bodyPr>
          <a:lstStyle/>
          <a:p>
            <a:br>
              <a:rPr lang="en-US" altLang="en-US"/>
            </a:br>
            <a:endParaRPr lang="en-US" altLang="en-US"/>
          </a:p>
        </p:txBody>
      </p:sp>
      <p:pic>
        <p:nvPicPr>
          <p:cNvPr id="29704" name="Picture 8" descr="Epiricania melanoleuca - Alchetron, The Free Social Encycloped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2669" y="3880815"/>
            <a:ext cx="3308932" cy="198658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41779" y="4260048"/>
            <a:ext cx="3368922" cy="1730849"/>
          </a:xfrm>
          <a:prstGeom prst="rect">
            <a:avLst/>
          </a:prstGeom>
          <a:ln>
            <a:noFill/>
          </a:ln>
          <a:effectLst>
            <a:softEdge rad="112500"/>
          </a:effectLst>
        </p:spPr>
      </p:pic>
      <p:sp>
        <p:nvSpPr>
          <p:cNvPr id="18" name="TextBox 17"/>
          <p:cNvSpPr txBox="1"/>
          <p:nvPr/>
        </p:nvSpPr>
        <p:spPr>
          <a:xfrm>
            <a:off x="7916495" y="6091626"/>
            <a:ext cx="2110374" cy="369332"/>
          </a:xfrm>
          <a:prstGeom prst="rect">
            <a:avLst/>
          </a:prstGeom>
          <a:noFill/>
          <a:ln w="28575">
            <a:solidFill>
              <a:schemeClr val="accent2">
                <a:lumMod val="75000"/>
              </a:schemeClr>
            </a:solidFill>
          </a:ln>
        </p:spPr>
        <p:txBody>
          <a:bodyPr wrap="square">
            <a:spAutoFit/>
          </a:bodyPr>
          <a:lstStyle/>
          <a:p>
            <a:pPr algn="ctr">
              <a:defRPr/>
            </a:pPr>
            <a:r>
              <a:rPr lang="en-US" b="1" i="1" dirty="0" err="1">
                <a:latin typeface="Arial" panose="020B0604020202020204" pitchFamily="34" charset="0"/>
                <a:cs typeface="Arial" panose="020B0604020202020204" pitchFamily="34" charset="0"/>
              </a:rPr>
              <a:t>Chrysopa</a:t>
            </a:r>
            <a:r>
              <a:rPr lang="en-US" b="1" i="1" dirty="0">
                <a:latin typeface="Arial" panose="020B0604020202020204" pitchFamily="34" charset="0"/>
                <a:cs typeface="Arial" panose="020B0604020202020204" pitchFamily="34" charset="0"/>
              </a:rPr>
              <a:t> sp.</a:t>
            </a:r>
          </a:p>
        </p:txBody>
      </p:sp>
      <p:graphicFrame>
        <p:nvGraphicFramePr>
          <p:cNvPr id="20" name="Table 19"/>
          <p:cNvGraphicFramePr>
            <a:graphicFrameLocks noGrp="1"/>
          </p:cNvGraphicFramePr>
          <p:nvPr>
            <p:extLst>
              <p:ext uri="{D42A27DB-BD31-4B8C-83A1-F6EECF244321}">
                <p14:modId xmlns:p14="http://schemas.microsoft.com/office/powerpoint/2010/main" val="2030074180"/>
              </p:ext>
            </p:extLst>
          </p:nvPr>
        </p:nvGraphicFramePr>
        <p:xfrm>
          <a:off x="2057400" y="5934773"/>
          <a:ext cx="2843284" cy="530811"/>
        </p:xfrm>
        <a:graphic>
          <a:graphicData uri="http://schemas.openxmlformats.org/drawingml/2006/table">
            <a:tbl>
              <a:tblPr/>
              <a:tblGrid>
                <a:gridCol w="2843284">
                  <a:extLst>
                    <a:ext uri="{9D8B030D-6E8A-4147-A177-3AD203B41FA5}">
                      <a16:colId xmlns:a16="http://schemas.microsoft.com/office/drawing/2014/main" val="20000"/>
                    </a:ext>
                  </a:extLst>
                </a:gridCol>
              </a:tblGrid>
              <a:tr h="530811">
                <a:tc>
                  <a:txBody>
                    <a:bodyPr/>
                    <a:lstStyle/>
                    <a:p>
                      <a:r>
                        <a:rPr lang="en-US" sz="1800" b="1" i="1" dirty="0" err="1">
                          <a:solidFill>
                            <a:srgbClr val="000000"/>
                          </a:solidFill>
                          <a:effectLst/>
                          <a:latin typeface="Arial" panose="020B0604020202020204" pitchFamily="34" charset="0"/>
                          <a:cs typeface="Arial" panose="020B0604020202020204" pitchFamily="34" charset="0"/>
                        </a:rPr>
                        <a:t>Epiricania</a:t>
                      </a:r>
                      <a:r>
                        <a:rPr lang="en-US" sz="1800" b="1" i="1" dirty="0">
                          <a:solidFill>
                            <a:srgbClr val="000000"/>
                          </a:solidFill>
                          <a:effectLst/>
                          <a:latin typeface="Arial" panose="020B0604020202020204" pitchFamily="34" charset="0"/>
                          <a:cs typeface="Arial" panose="020B0604020202020204" pitchFamily="34" charset="0"/>
                        </a:rPr>
                        <a:t> </a:t>
                      </a:r>
                      <a:r>
                        <a:rPr lang="en-US" sz="1800" b="1" i="1" dirty="0" err="1">
                          <a:solidFill>
                            <a:srgbClr val="000000"/>
                          </a:solidFill>
                          <a:effectLst/>
                          <a:latin typeface="Arial" panose="020B0604020202020204" pitchFamily="34" charset="0"/>
                          <a:cs typeface="Arial" panose="020B0604020202020204" pitchFamily="34" charset="0"/>
                        </a:rPr>
                        <a:t>melanoleuca</a:t>
                      </a:r>
                      <a:endParaRPr lang="en-US" sz="1800" b="1" i="1" dirty="0">
                        <a:effectLst/>
                        <a:latin typeface="Arial" panose="020B0604020202020204" pitchFamily="34" charset="0"/>
                        <a:cs typeface="Arial" panose="020B0604020202020204" pitchFamily="34" charset="0"/>
                      </a:endParaRPr>
                    </a:p>
                  </a:txBody>
                  <a:tcPr marT="45341" marB="4534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46111" name="Rectangle 9"/>
          <p:cNvSpPr>
            <a:spLocks noChangeArrowheads="1"/>
          </p:cNvSpPr>
          <p:nvPr/>
        </p:nvSpPr>
        <p:spPr bwMode="auto">
          <a:xfrm>
            <a:off x="5376864" y="5629961"/>
            <a:ext cx="184731" cy="646331"/>
          </a:xfrm>
          <a:prstGeom prst="rect">
            <a:avLst/>
          </a:prstGeom>
          <a:noFill/>
          <a:ln w="9525">
            <a:noFill/>
            <a:miter lim="800000"/>
            <a:headEnd/>
            <a:tailEnd/>
          </a:ln>
          <a:effectLst/>
        </p:spPr>
        <p:txBody>
          <a:bodyPr wrap="none" anchor="ctr">
            <a:spAutoFit/>
          </a:bodyPr>
          <a:lstStyle/>
          <a:p>
            <a:br>
              <a:rPr lang="en-US" altLang="en-US"/>
            </a:br>
            <a:endParaRPr lang="en-US" altLang="en-US"/>
          </a:p>
        </p:txBody>
      </p:sp>
      <p:sp>
        <p:nvSpPr>
          <p:cNvPr id="19" name="TextBox 18"/>
          <p:cNvSpPr txBox="1"/>
          <p:nvPr/>
        </p:nvSpPr>
        <p:spPr>
          <a:xfrm>
            <a:off x="1546415" y="717177"/>
            <a:ext cx="9238126" cy="523220"/>
          </a:xfrm>
          <a:prstGeom prst="rect">
            <a:avLst/>
          </a:prstGeom>
          <a:noFill/>
        </p:spPr>
        <p:txBody>
          <a:bodyPr wrap="square" rtlCol="0">
            <a:spAutoFit/>
          </a:bodyPr>
          <a:lstStyle/>
          <a:p>
            <a:pPr algn="ctr"/>
            <a:r>
              <a:rPr lang="en-US" sz="2800" b="1" dirty="0">
                <a:solidFill>
                  <a:srgbClr val="0B02BE"/>
                </a:solidFill>
                <a:latin typeface="Arial" pitchFamily="34" charset="0"/>
                <a:cs typeface="Arial" pitchFamily="34" charset="0"/>
              </a:rPr>
              <a:t>Parasites and Predators of Sugarcane Pests</a:t>
            </a:r>
          </a:p>
        </p:txBody>
      </p:sp>
    </p:spTree>
    <p:extLst>
      <p:ext uri="{BB962C8B-B14F-4D97-AF65-F5344CB8AC3E}">
        <p14:creationId xmlns:p14="http://schemas.microsoft.com/office/powerpoint/2010/main" val="310189369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7863508"/>
              </p:ext>
            </p:extLst>
          </p:nvPr>
        </p:nvGraphicFramePr>
        <p:xfrm>
          <a:off x="536575" y="1288488"/>
          <a:ext cx="11414126" cy="5547360"/>
        </p:xfrm>
        <a:graphic>
          <a:graphicData uri="http://schemas.openxmlformats.org/drawingml/2006/table">
            <a:tbl>
              <a:tblPr firstRow="1" bandRow="1">
                <a:tableStyleId>{5C22544A-7EE6-4342-B048-85BDC9FD1C3A}</a:tableStyleId>
              </a:tblPr>
              <a:tblGrid>
                <a:gridCol w="1844018">
                  <a:extLst>
                    <a:ext uri="{9D8B030D-6E8A-4147-A177-3AD203B41FA5}">
                      <a16:colId xmlns:a16="http://schemas.microsoft.com/office/drawing/2014/main" val="20000"/>
                    </a:ext>
                  </a:extLst>
                </a:gridCol>
                <a:gridCol w="9570108">
                  <a:extLst>
                    <a:ext uri="{9D8B030D-6E8A-4147-A177-3AD203B41FA5}">
                      <a16:colId xmlns:a16="http://schemas.microsoft.com/office/drawing/2014/main" val="20001"/>
                    </a:ext>
                  </a:extLst>
                </a:gridCol>
              </a:tblGrid>
              <a:tr h="378947">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345778">
                <a:tc gridSpan="2">
                  <a:txBody>
                    <a:bodyPr/>
                    <a:lstStyle/>
                    <a:p>
                      <a:r>
                        <a:rPr lang="en-US" sz="2000" b="1" dirty="0">
                          <a:solidFill>
                            <a:srgbClr val="0B02BE"/>
                          </a:solidFill>
                          <a:latin typeface="Arial" panose="020B0604020202020204" pitchFamily="34" charset="0"/>
                          <a:cs typeface="Arial" panose="020B0604020202020204" pitchFamily="34" charset="0"/>
                        </a:rPr>
                        <a:t>Pre-</a:t>
                      </a:r>
                      <a:r>
                        <a:rPr lang="en-US" sz="2000" b="1" baseline="0" dirty="0">
                          <a:solidFill>
                            <a:srgbClr val="0B02BE"/>
                          </a:solidFill>
                          <a:latin typeface="Arial" panose="020B0604020202020204" pitchFamily="34" charset="0"/>
                          <a:cs typeface="Arial" panose="020B0604020202020204" pitchFamily="34" charset="0"/>
                        </a:rPr>
                        <a:t>Sowing and after sowing</a:t>
                      </a:r>
                      <a:endParaRPr lang="en-US" sz="2000" b="1" dirty="0">
                        <a:solidFill>
                          <a:srgbClr val="0B02BE"/>
                        </a:solidFill>
                        <a:latin typeface="Arial" panose="020B0604020202020204" pitchFamily="34" charset="0"/>
                        <a:cs typeface="Arial" panose="020B0604020202020204" pitchFamily="34" charset="0"/>
                      </a:endParaRPr>
                    </a:p>
                  </a:txBody>
                  <a:tcPr anchor="ctr"/>
                </a:tc>
                <a:tc hMerge="1">
                  <a:txBody>
                    <a:bodyPr/>
                    <a:lstStyle/>
                    <a:p>
                      <a:pPr algn="ctr"/>
                      <a:endParaRPr lang="en-US" sz="2000" dirty="0">
                        <a:solidFill>
                          <a:srgbClr val="0B02BE"/>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513978">
                <a:tc>
                  <a:txBody>
                    <a:bodyPr/>
                    <a:lstStyle/>
                    <a:p>
                      <a:r>
                        <a:rPr lang="en-US" sz="2000" b="1" dirty="0">
                          <a:latin typeface="Arial" panose="020B0604020202020204" pitchFamily="34" charset="0"/>
                          <a:cs typeface="Arial" panose="020B0604020202020204" pitchFamily="34" charset="0"/>
                        </a:rPr>
                        <a:t>Nutrients</a:t>
                      </a:r>
                    </a:p>
                  </a:txBody>
                  <a:tcPr anchor="ctr"/>
                </a:tc>
                <a:tc>
                  <a:txBody>
                    <a:bodyPr/>
                    <a:lstStyle/>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Soil test based nutrient recommendations should be followed for use of NPK.</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Apply organic manures/press mud @ 8 to 10 tons/acre</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Sugarcane trash can be used as a mulch. Spread</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trash with 20 Kg urea and 25 Kg SSP.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Crops like </a:t>
                      </a:r>
                      <a:r>
                        <a:rPr lang="en-US" sz="2000" dirty="0" err="1">
                          <a:latin typeface="Arial" panose="020B0604020202020204" pitchFamily="34" charset="0"/>
                          <a:cs typeface="Arial" panose="020B0604020202020204" pitchFamily="34" charset="0"/>
                        </a:rPr>
                        <a:t>jantar</a:t>
                      </a:r>
                      <a:r>
                        <a:rPr lang="en-US" sz="2000" dirty="0">
                          <a:latin typeface="Arial" panose="020B0604020202020204" pitchFamily="34" charset="0"/>
                          <a:cs typeface="Arial" panose="020B0604020202020204" pitchFamily="34" charset="0"/>
                        </a:rPr>
                        <a:t> are grown as green manure crop. </a:t>
                      </a:r>
                    </a:p>
                  </a:txBody>
                  <a:tcPr/>
                </a:tc>
                <a:extLst>
                  <a:ext uri="{0D108BD9-81ED-4DB2-BD59-A6C34878D82A}">
                    <a16:rowId xmlns:a16="http://schemas.microsoft.com/office/drawing/2014/main" val="10002"/>
                  </a:ext>
                </a:extLst>
              </a:tr>
              <a:tr h="513978">
                <a:tc>
                  <a:txBody>
                    <a:bodyPr/>
                    <a:lstStyle/>
                    <a:p>
                      <a:r>
                        <a:rPr lang="en-US" sz="2000" b="1" kern="1200" dirty="0">
                          <a:solidFill>
                            <a:schemeClr val="dk1"/>
                          </a:solidFill>
                          <a:latin typeface="Arial" panose="020B0604020202020204" pitchFamily="34" charset="0"/>
                          <a:ea typeface="+mn-ea"/>
                          <a:cs typeface="Arial" panose="020B0604020202020204" pitchFamily="34" charset="0"/>
                        </a:rPr>
                        <a:t>Weeds</a:t>
                      </a:r>
                    </a:p>
                  </a:txBody>
                  <a:tcPr anchor="ctr"/>
                </a:tc>
                <a:tc>
                  <a:txBody>
                    <a:bodyPr/>
                    <a:lstStyle/>
                    <a:p>
                      <a:r>
                        <a:rPr lang="en-US" sz="2000" b="1" u="sng" dirty="0">
                          <a:latin typeface="Arial" panose="020B0604020202020204" pitchFamily="34" charset="0"/>
                          <a:cs typeface="Arial" panose="020B0604020202020204" pitchFamily="34" charset="0"/>
                        </a:rPr>
                        <a:t>Cultural control:</a:t>
                      </a:r>
                      <a:r>
                        <a:rPr lang="en-US" sz="2000" dirty="0">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Adopt proper crop rotation &amp; follow recommended agronomic practices.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The initial 30-120 days is the critical period of weed competition. Therefore the weed management practice should be ensured for the first 3-4 months.</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Being wildly spacing crop, tractor drawn implement should be used for intercultural operations at 30 and 60 days</a:t>
                      </a:r>
                      <a:r>
                        <a:rPr lang="en-US" sz="2000" baseline="0" dirty="0">
                          <a:latin typeface="Arial" panose="020B0604020202020204" pitchFamily="34" charset="0"/>
                          <a:cs typeface="Arial" panose="020B0604020202020204" pitchFamily="34" charset="0"/>
                        </a:rPr>
                        <a:t> after sowing</a:t>
                      </a:r>
                    </a:p>
                    <a:p>
                      <a:pPr marL="0" indent="0">
                        <a:buFont typeface="Wingdings" panose="05000000000000000000" pitchFamily="2" charset="2"/>
                        <a:buNone/>
                      </a:pPr>
                      <a:r>
                        <a:rPr lang="en-US" sz="2000" dirty="0">
                          <a:latin typeface="Arial" panose="020B0604020202020204" pitchFamily="34" charset="0"/>
                          <a:cs typeface="Arial" panose="020B0604020202020204" pitchFamily="34" charset="0"/>
                        </a:rPr>
                        <a:t>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a:t>
                      </a:r>
                      <a:r>
                        <a:rPr lang="en-US" sz="2000" dirty="0">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Use of pre-emergence weeds like Dual</a:t>
                      </a:r>
                      <a:r>
                        <a:rPr lang="en-US" sz="2000" baseline="0" dirty="0">
                          <a:latin typeface="Arial" panose="020B0604020202020204" pitchFamily="34" charset="0"/>
                          <a:cs typeface="Arial" panose="020B0604020202020204" pitchFamily="34" charset="0"/>
                        </a:rPr>
                        <a:t> gold by Syngenta, Click by </a:t>
                      </a:r>
                      <a:r>
                        <a:rPr lang="en-US" sz="2000" baseline="0" dirty="0" err="1">
                          <a:latin typeface="Arial" panose="020B0604020202020204" pitchFamily="34" charset="0"/>
                          <a:cs typeface="Arial" panose="020B0604020202020204" pitchFamily="34" charset="0"/>
                        </a:rPr>
                        <a:t>Evyol</a:t>
                      </a:r>
                      <a:r>
                        <a:rPr lang="en-US" sz="2000" baseline="0" dirty="0">
                          <a:latin typeface="Arial" panose="020B0604020202020204" pitchFamily="34" charset="0"/>
                          <a:cs typeface="Arial" panose="020B0604020202020204" pitchFamily="34" charset="0"/>
                        </a:rPr>
                        <a:t>, </a:t>
                      </a:r>
                      <a:r>
                        <a:rPr lang="en-US" sz="2000" baseline="0" dirty="0" err="1">
                          <a:latin typeface="Arial" panose="020B0604020202020204" pitchFamily="34" charset="0"/>
                          <a:cs typeface="Arial" panose="020B0604020202020204" pitchFamily="34" charset="0"/>
                        </a:rPr>
                        <a:t>etc</a:t>
                      </a:r>
                      <a:endParaRPr lang="en-US" sz="2000" baseline="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baseline="0" dirty="0">
                          <a:latin typeface="Arial" panose="020B0604020202020204" pitchFamily="34" charset="0"/>
                          <a:cs typeface="Arial" panose="020B0604020202020204" pitchFamily="34" charset="0"/>
                        </a:rPr>
                        <a:t>Use post-emergence @ 2 liters of </a:t>
                      </a:r>
                      <a:r>
                        <a:rPr lang="en-US" sz="2000" baseline="0" dirty="0" err="1">
                          <a:latin typeface="Arial" panose="020B0604020202020204" pitchFamily="34" charset="0"/>
                          <a:cs typeface="Arial" panose="020B0604020202020204" pitchFamily="34" charset="0"/>
                        </a:rPr>
                        <a:t>Konnect</a:t>
                      </a:r>
                      <a:r>
                        <a:rPr lang="en-US" sz="2000" baseline="0" dirty="0">
                          <a:latin typeface="Arial" panose="020B0604020202020204" pitchFamily="34" charset="0"/>
                          <a:cs typeface="Arial" panose="020B0604020202020204" pitchFamily="34" charset="0"/>
                        </a:rPr>
                        <a:t> (</a:t>
                      </a:r>
                      <a:r>
                        <a:rPr lang="en-US" sz="2000" baseline="0" dirty="0" err="1">
                          <a:latin typeface="Arial" panose="020B0604020202020204" pitchFamily="34" charset="0"/>
                          <a:cs typeface="Arial" panose="020B0604020202020204" pitchFamily="34" charset="0"/>
                        </a:rPr>
                        <a:t>Gangvi</a:t>
                      </a:r>
                      <a:r>
                        <a:rPr lang="en-US" sz="2000" baseline="0" dirty="0">
                          <a:latin typeface="Arial" panose="020B0604020202020204" pitchFamily="34" charset="0"/>
                          <a:cs typeface="Arial" panose="020B0604020202020204" pitchFamily="34" charset="0"/>
                        </a:rPr>
                        <a:t>) per acre. </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273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4637025"/>
              </p:ext>
            </p:extLst>
          </p:nvPr>
        </p:nvGraphicFramePr>
        <p:xfrm>
          <a:off x="536575" y="1317623"/>
          <a:ext cx="11414126" cy="5347373"/>
        </p:xfrm>
        <a:graphic>
          <a:graphicData uri="http://schemas.openxmlformats.org/drawingml/2006/table">
            <a:tbl>
              <a:tblPr firstRow="1" bandRow="1">
                <a:tableStyleId>{5C22544A-7EE6-4342-B048-85BDC9FD1C3A}</a:tableStyleId>
              </a:tblPr>
              <a:tblGrid>
                <a:gridCol w="1844018">
                  <a:extLst>
                    <a:ext uri="{9D8B030D-6E8A-4147-A177-3AD203B41FA5}">
                      <a16:colId xmlns:a16="http://schemas.microsoft.com/office/drawing/2014/main" val="20000"/>
                    </a:ext>
                  </a:extLst>
                </a:gridCol>
                <a:gridCol w="9570108">
                  <a:extLst>
                    <a:ext uri="{9D8B030D-6E8A-4147-A177-3AD203B41FA5}">
                      <a16:colId xmlns:a16="http://schemas.microsoft.com/office/drawing/2014/main" val="20001"/>
                    </a:ext>
                  </a:extLst>
                </a:gridCol>
              </a:tblGrid>
              <a:tr h="496591">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1560793">
                <a:tc>
                  <a:txBody>
                    <a:bodyPr/>
                    <a:lstStyle/>
                    <a:p>
                      <a:r>
                        <a:rPr lang="en-US" sz="2000" b="1" dirty="0">
                          <a:latin typeface="Arial" panose="020B0604020202020204" pitchFamily="34" charset="0"/>
                          <a:cs typeface="Arial" panose="020B0604020202020204" pitchFamily="34" charset="0"/>
                        </a:rPr>
                        <a:t>Soil</a:t>
                      </a:r>
                      <a:r>
                        <a:rPr lang="en-US" sz="2000" b="1" baseline="0" dirty="0">
                          <a:latin typeface="Arial" panose="020B0604020202020204" pitchFamily="34" charset="0"/>
                          <a:cs typeface="Arial" panose="020B0604020202020204" pitchFamily="34" charset="0"/>
                        </a:rPr>
                        <a:t> &amp; Seed born disease insect pests</a:t>
                      </a:r>
                      <a:endParaRPr lang="en-US" sz="2000" b="1" dirty="0">
                        <a:latin typeface="Arial" panose="020B0604020202020204" pitchFamily="34" charset="0"/>
                        <a:cs typeface="Arial" panose="020B0604020202020204" pitchFamily="34" charset="0"/>
                      </a:endParaRPr>
                    </a:p>
                  </a:txBody>
                  <a:tcPr anchor="ctr"/>
                </a:tc>
                <a:tc>
                  <a:txBody>
                    <a:bodyPr/>
                    <a:lstStyle/>
                    <a:p>
                      <a:r>
                        <a:rPr lang="en-US" sz="2000" b="1" dirty="0">
                          <a:latin typeface="Arial" panose="020B0604020202020204" pitchFamily="34" charset="0"/>
                          <a:cs typeface="Arial" panose="020B0604020202020204" pitchFamily="34" charset="0"/>
                        </a:rPr>
                        <a:t>Cultural control:</a:t>
                      </a:r>
                      <a:r>
                        <a:rPr lang="en-US" sz="2000" dirty="0">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Select tolerant / resistant varieties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Select the healthy</a:t>
                      </a:r>
                      <a:r>
                        <a:rPr lang="en-US" sz="2000" baseline="0" dirty="0">
                          <a:latin typeface="Arial" panose="020B0604020202020204" pitchFamily="34" charset="0"/>
                          <a:cs typeface="Arial" panose="020B0604020202020204" pitchFamily="34" charset="0"/>
                        </a:rPr>
                        <a:t> se</a:t>
                      </a:r>
                      <a:r>
                        <a:rPr lang="en-US" sz="2000" dirty="0">
                          <a:latin typeface="Arial" panose="020B0604020202020204" pitchFamily="34" charset="0"/>
                          <a:cs typeface="Arial" panose="020B0604020202020204" pitchFamily="34" charset="0"/>
                        </a:rPr>
                        <a:t>ed cane pure</a:t>
                      </a:r>
                      <a:r>
                        <a:rPr lang="en-US" sz="2000" baseline="0" dirty="0">
                          <a:latin typeface="Arial" panose="020B0604020202020204" pitchFamily="34" charset="0"/>
                          <a:cs typeface="Arial" panose="020B0604020202020204" pitchFamily="34" charset="0"/>
                        </a:rPr>
                        <a:t> field.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Crop like  potato, mustard, wheat and winter vegetables can be grown as inter crop during autumn planted sugarcane </a:t>
                      </a:r>
                    </a:p>
                  </a:txBody>
                  <a:tcPr/>
                </a:tc>
                <a:extLst>
                  <a:ext uri="{0D108BD9-81ED-4DB2-BD59-A6C34878D82A}">
                    <a16:rowId xmlns:a16="http://schemas.microsoft.com/office/drawing/2014/main" val="10001"/>
                  </a:ext>
                </a:extLst>
              </a:tr>
              <a:tr h="496591">
                <a:tc gridSpan="2">
                  <a:txBody>
                    <a:bodyPr/>
                    <a:lstStyle/>
                    <a:p>
                      <a:r>
                        <a:rPr lang="en-US" sz="2000" b="1" dirty="0" err="1">
                          <a:solidFill>
                            <a:srgbClr val="0B02BE"/>
                          </a:solidFill>
                          <a:latin typeface="Arial" panose="020B0604020202020204" pitchFamily="34" charset="0"/>
                          <a:cs typeface="Arial" panose="020B0604020202020204" pitchFamily="34" charset="0"/>
                        </a:rPr>
                        <a:t>Tillering</a:t>
                      </a:r>
                      <a:r>
                        <a:rPr lang="en-US" sz="2000" b="1" dirty="0">
                          <a:solidFill>
                            <a:srgbClr val="0B02BE"/>
                          </a:solidFill>
                          <a:latin typeface="Arial" panose="020B0604020202020204" pitchFamily="34" charset="0"/>
                          <a:cs typeface="Arial" panose="020B0604020202020204" pitchFamily="34" charset="0"/>
                        </a:rPr>
                        <a:t> Stage</a:t>
                      </a:r>
                    </a:p>
                  </a:txBody>
                  <a:tcPr anchor="ctr"/>
                </a:tc>
                <a:tc hMerge="1">
                  <a:txBody>
                    <a:bodyPr/>
                    <a:lstStyle/>
                    <a:p>
                      <a:pPr marL="342900" indent="-34290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2738751">
                <a:tc>
                  <a:txBody>
                    <a:bodyPr/>
                    <a:lstStyle/>
                    <a:p>
                      <a:r>
                        <a:rPr lang="en-US" sz="2000" b="1" dirty="0">
                          <a:latin typeface="Arial" panose="020B0604020202020204" pitchFamily="34" charset="0"/>
                          <a:cs typeface="Arial" panose="020B0604020202020204" pitchFamily="34" charset="0"/>
                        </a:rPr>
                        <a:t>Early shoot and root borer</a:t>
                      </a: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Cultural control: </a:t>
                      </a: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Deep summer </a:t>
                      </a:r>
                      <a:r>
                        <a:rPr lang="en-US" sz="2000" dirty="0" err="1">
                          <a:latin typeface="Arial" panose="020B0604020202020204" pitchFamily="34" charset="0"/>
                          <a:cs typeface="Arial" panose="020B0604020202020204" pitchFamily="34" charset="0"/>
                        </a:rPr>
                        <a:t>ploughing</a:t>
                      </a:r>
                      <a:r>
                        <a:rPr lang="en-US" sz="2000" dirty="0">
                          <a:latin typeface="Arial" panose="020B0604020202020204" pitchFamily="34" charset="0"/>
                          <a:cs typeface="Arial" panose="020B0604020202020204" pitchFamily="34" charset="0"/>
                        </a:rPr>
                        <a:t>,</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Inter culture</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Timely irrigation,</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Light </a:t>
                      </a:r>
                      <a:r>
                        <a:rPr lang="en-US" sz="2000" dirty="0" err="1">
                          <a:latin typeface="Arial" panose="020B0604020202020204" pitchFamily="34" charset="0"/>
                          <a:cs typeface="Arial" panose="020B0604020202020204" pitchFamily="34" charset="0"/>
                        </a:rPr>
                        <a:t>earthing</a:t>
                      </a:r>
                      <a:r>
                        <a:rPr lang="en-US" sz="2000" dirty="0">
                          <a:latin typeface="Arial" panose="020B0604020202020204" pitchFamily="34" charset="0"/>
                          <a:cs typeface="Arial" panose="020B0604020202020204" pitchFamily="34" charset="0"/>
                        </a:rPr>
                        <a:t> up of crops three months after planting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In </a:t>
                      </a:r>
                      <a:r>
                        <a:rPr lang="en-US" sz="2000" dirty="0" err="1">
                          <a:latin typeface="Arial" panose="020B0604020202020204" pitchFamily="34" charset="0"/>
                          <a:cs typeface="Arial" panose="020B0604020202020204" pitchFamily="34" charset="0"/>
                        </a:rPr>
                        <a:t>ratoon</a:t>
                      </a:r>
                      <a:r>
                        <a:rPr lang="en-US" sz="2000" dirty="0">
                          <a:latin typeface="Arial" panose="020B0604020202020204" pitchFamily="34" charset="0"/>
                          <a:cs typeface="Arial" panose="020B0604020202020204" pitchFamily="34" charset="0"/>
                        </a:rPr>
                        <a:t> crop mulching with trash reduce shoot borer attack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Mechanical control:</a:t>
                      </a:r>
                      <a:r>
                        <a:rPr lang="en-US" sz="2000" dirty="0">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Use of pheromone traps @ 4-5/acre for monitoring</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Remove and destroy the dead hearts along with larvae</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Installation of light trap with exit option for natural enemies @ 1 per acre</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58684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4311810"/>
              </p:ext>
            </p:extLst>
          </p:nvPr>
        </p:nvGraphicFramePr>
        <p:xfrm>
          <a:off x="228600" y="1355722"/>
          <a:ext cx="11868150" cy="5383319"/>
        </p:xfrm>
        <a:graphic>
          <a:graphicData uri="http://schemas.openxmlformats.org/drawingml/2006/table">
            <a:tbl>
              <a:tblPr firstRow="1" bandRow="1">
                <a:tableStyleId>{5C22544A-7EE6-4342-B048-85BDC9FD1C3A}</a:tableStyleId>
              </a:tblPr>
              <a:tblGrid>
                <a:gridCol w="1809750">
                  <a:extLst>
                    <a:ext uri="{9D8B030D-6E8A-4147-A177-3AD203B41FA5}">
                      <a16:colId xmlns:a16="http://schemas.microsoft.com/office/drawing/2014/main" val="20000"/>
                    </a:ext>
                  </a:extLst>
                </a:gridCol>
                <a:gridCol w="10058400">
                  <a:extLst>
                    <a:ext uri="{9D8B030D-6E8A-4147-A177-3AD203B41FA5}">
                      <a16:colId xmlns:a16="http://schemas.microsoft.com/office/drawing/2014/main" val="20001"/>
                    </a:ext>
                  </a:extLst>
                </a:gridCol>
              </a:tblGrid>
              <a:tr h="538146">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2010533">
                <a:tc>
                  <a:txBody>
                    <a:bodyPr/>
                    <a:lstStyle/>
                    <a:p>
                      <a:r>
                        <a:rPr lang="en-US" sz="2000" b="1" dirty="0">
                          <a:latin typeface="Arial" panose="020B0604020202020204" pitchFamily="34" charset="0"/>
                          <a:cs typeface="Arial" panose="020B0604020202020204" pitchFamily="34" charset="0"/>
                        </a:rPr>
                        <a:t>Early shoot and root borer</a:t>
                      </a: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Biological control:</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Release </a:t>
                      </a:r>
                      <a:r>
                        <a:rPr lang="en-US" sz="2000" dirty="0" err="1">
                          <a:latin typeface="Arial" panose="020B0604020202020204" pitchFamily="34" charset="0"/>
                          <a:cs typeface="Arial" panose="020B0604020202020204" pitchFamily="34" charset="0"/>
                        </a:rPr>
                        <a:t>Trichogramma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chilonis</a:t>
                      </a:r>
                      <a:r>
                        <a:rPr lang="en-US" sz="2000" dirty="0">
                          <a:latin typeface="Arial" panose="020B0604020202020204" pitchFamily="34" charset="0"/>
                          <a:cs typeface="Arial" panose="020B0604020202020204" pitchFamily="34" charset="0"/>
                        </a:rPr>
                        <a:t> @ 10,000/acre @ 10 days interval.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a:t>
                      </a:r>
                    </a:p>
                    <a:p>
                      <a:pPr marL="342900" indent="-342900">
                        <a:buFont typeface="Wingdings" panose="05000000000000000000" pitchFamily="2" charset="2"/>
                        <a:buChar char="Ø"/>
                      </a:pPr>
                      <a:r>
                        <a:rPr lang="en-US" sz="2000" baseline="0" dirty="0">
                          <a:latin typeface="Arial" panose="020B0604020202020204" pitchFamily="34" charset="0"/>
                          <a:cs typeface="Arial" panose="020B0604020202020204" pitchFamily="34" charset="0"/>
                        </a:rPr>
                        <a:t>Reagent (</a:t>
                      </a:r>
                      <a:r>
                        <a:rPr lang="en-US" sz="2000" baseline="0" dirty="0" err="1">
                          <a:latin typeface="Arial" panose="020B0604020202020204" pitchFamily="34" charset="0"/>
                          <a:cs typeface="Arial" panose="020B0604020202020204" pitchFamily="34" charset="0"/>
                        </a:rPr>
                        <a:t>Fipronil</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1</a:t>
                      </a:r>
                      <a:r>
                        <a:rPr lang="en-US" sz="2000" baseline="0" dirty="0">
                          <a:latin typeface="Arial" panose="020B0604020202020204" pitchFamily="34" charset="0"/>
                          <a:cs typeface="Arial" panose="020B0604020202020204" pitchFamily="34" charset="0"/>
                        </a:rPr>
                        <a:t> pack</a:t>
                      </a:r>
                      <a:r>
                        <a:rPr lang="en-US" sz="2000" dirty="0">
                          <a:latin typeface="Arial" panose="020B0604020202020204" pitchFamily="34" charset="0"/>
                          <a:cs typeface="Arial" panose="020B0604020202020204" pitchFamily="34" charset="0"/>
                        </a:rPr>
                        <a:t> (30 gram) in 100 liters of water/acre or</a:t>
                      </a:r>
                      <a:r>
                        <a:rPr lang="en-US" sz="2000" baseline="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Chlorpyrifos</a:t>
                      </a:r>
                      <a:r>
                        <a:rPr lang="en-US" sz="2000" dirty="0">
                          <a:latin typeface="Arial" panose="020B0604020202020204" pitchFamily="34" charset="0"/>
                          <a:cs typeface="Arial" panose="020B0604020202020204" pitchFamily="34" charset="0"/>
                        </a:rPr>
                        <a:t> @ 500-600 ml in 100 liters of water/acre</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Vertako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Chlorantraniliprole</a:t>
                      </a:r>
                      <a:r>
                        <a:rPr lang="en-US" sz="2000" dirty="0">
                          <a:latin typeface="Arial" panose="020B0604020202020204" pitchFamily="34" charset="0"/>
                          <a:cs typeface="Arial" panose="020B0604020202020204" pitchFamily="34" charset="0"/>
                        </a:rPr>
                        <a:t>) @ 80 gram in 100</a:t>
                      </a:r>
                      <a:r>
                        <a:rPr lang="en-US" sz="2000" baseline="0" dirty="0">
                          <a:latin typeface="Arial" panose="020B0604020202020204" pitchFamily="34" charset="0"/>
                          <a:cs typeface="Arial" panose="020B0604020202020204" pitchFamily="34" charset="0"/>
                        </a:rPr>
                        <a:t> liters </a:t>
                      </a:r>
                      <a:r>
                        <a:rPr lang="en-US" sz="2000" dirty="0">
                          <a:latin typeface="Arial" panose="020B0604020202020204" pitchFamily="34" charset="0"/>
                          <a:cs typeface="Arial" panose="020B0604020202020204" pitchFamily="34" charset="0"/>
                        </a:rPr>
                        <a:t>of water/acre</a:t>
                      </a:r>
                    </a:p>
                  </a:txBody>
                  <a:tcPr/>
                </a:tc>
                <a:extLst>
                  <a:ext uri="{0D108BD9-81ED-4DB2-BD59-A6C34878D82A}">
                    <a16:rowId xmlns:a16="http://schemas.microsoft.com/office/drawing/2014/main" val="10001"/>
                  </a:ext>
                </a:extLst>
              </a:tr>
              <a:tr h="2648798">
                <a:tc>
                  <a:txBody>
                    <a:bodyPr/>
                    <a:lstStyle/>
                    <a:p>
                      <a:r>
                        <a:rPr lang="en-US" sz="2000" b="1" dirty="0">
                          <a:latin typeface="Arial" panose="020B0604020202020204" pitchFamily="34" charset="0"/>
                          <a:cs typeface="Arial" panose="020B0604020202020204" pitchFamily="34" charset="0"/>
                        </a:rPr>
                        <a:t>Top Shoot borer</a:t>
                      </a: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Mechanical control: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Collection &amp; destruction of egg mosses, adult moths and destruction of dead hearts</a:t>
                      </a:r>
                    </a:p>
                    <a:p>
                      <a:pPr marL="0" indent="0">
                        <a:buFont typeface="Wingdings" panose="05000000000000000000" pitchFamily="2" charset="2"/>
                        <a:buChar char="Ø"/>
                      </a:pPr>
                      <a:r>
                        <a:rPr lang="en-US" sz="2000" dirty="0">
                          <a:latin typeface="Arial" panose="020B0604020202020204" pitchFamily="34" charset="0"/>
                          <a:cs typeface="Arial" panose="020B0604020202020204" pitchFamily="34" charset="0"/>
                        </a:rPr>
                        <a:t> Use of pheromone traps @ 4-5/acre for  monitoring  coinciding with brood emergence. Installation of light trap with exit option for natural enemies @ 1/ acre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Biological control:</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Release of </a:t>
                      </a:r>
                      <a:r>
                        <a:rPr lang="en-US" sz="2000" dirty="0" err="1">
                          <a:latin typeface="Arial" panose="020B0604020202020204" pitchFamily="34" charset="0"/>
                          <a:cs typeface="Arial" panose="020B0604020202020204" pitchFamily="34" charset="0"/>
                        </a:rPr>
                        <a:t>Trichogramma</a:t>
                      </a:r>
                      <a:r>
                        <a:rPr lang="en-US" sz="2000" dirty="0">
                          <a:latin typeface="Arial" panose="020B0604020202020204" pitchFamily="34" charset="0"/>
                          <a:cs typeface="Arial" panose="020B0604020202020204" pitchFamily="34" charset="0"/>
                        </a:rPr>
                        <a:t> spp. @ 10,000/acre 2-3 times at 10 days interval.</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 </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Vertaco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Chlorantraniliprole</a:t>
                      </a:r>
                      <a:r>
                        <a:rPr lang="en-US" sz="2000" dirty="0">
                          <a:latin typeface="Arial" panose="020B0604020202020204" pitchFamily="34" charset="0"/>
                          <a:cs typeface="Arial" panose="020B0604020202020204" pitchFamily="34" charset="0"/>
                        </a:rPr>
                        <a:t> 40 </a:t>
                      </a:r>
                      <a:r>
                        <a:rPr lang="en-US" sz="2000" dirty="0" err="1">
                          <a:latin typeface="Arial" panose="020B0604020202020204" pitchFamily="34" charset="0"/>
                          <a:cs typeface="Arial" panose="020B0604020202020204" pitchFamily="34" charset="0"/>
                        </a:rPr>
                        <a:t>wg</a:t>
                      </a:r>
                      <a:r>
                        <a:rPr lang="en-US" sz="2000" dirty="0">
                          <a:latin typeface="Arial" panose="020B0604020202020204" pitchFamily="34" charset="0"/>
                          <a:cs typeface="Arial" panose="020B0604020202020204" pitchFamily="34" charset="0"/>
                        </a:rPr>
                        <a:t>) @ 80</a:t>
                      </a:r>
                      <a:r>
                        <a:rPr lang="en-US" sz="2000" baseline="0" dirty="0">
                          <a:latin typeface="Arial" panose="020B0604020202020204" pitchFamily="34" charset="0"/>
                          <a:cs typeface="Arial" panose="020B0604020202020204" pitchFamily="34" charset="0"/>
                        </a:rPr>
                        <a:t> gram</a:t>
                      </a:r>
                      <a:r>
                        <a:rPr lang="en-US" sz="2000" dirty="0">
                          <a:latin typeface="Arial" panose="020B0604020202020204" pitchFamily="34" charset="0"/>
                          <a:cs typeface="Arial" panose="020B0604020202020204" pitchFamily="34" charset="0"/>
                        </a:rPr>
                        <a:t> in 100 liters of water/acre</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Chlorpyrifos</a:t>
                      </a:r>
                      <a:r>
                        <a:rPr lang="en-US" sz="2000" dirty="0">
                          <a:latin typeface="Arial" panose="020B0604020202020204" pitchFamily="34" charset="0"/>
                          <a:cs typeface="Arial" panose="020B0604020202020204" pitchFamily="34" charset="0"/>
                        </a:rPr>
                        <a:t> @ 2 liters/acre through flooding</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31851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3751624"/>
              </p:ext>
            </p:extLst>
          </p:nvPr>
        </p:nvGraphicFramePr>
        <p:xfrm>
          <a:off x="228600" y="1355722"/>
          <a:ext cx="11868150" cy="5178428"/>
        </p:xfrm>
        <a:graphic>
          <a:graphicData uri="http://schemas.openxmlformats.org/drawingml/2006/table">
            <a:tbl>
              <a:tblPr firstRow="1" bandRow="1">
                <a:tableStyleId>{5C22544A-7EE6-4342-B048-85BDC9FD1C3A}</a:tableStyleId>
              </a:tblPr>
              <a:tblGrid>
                <a:gridCol w="1809750">
                  <a:extLst>
                    <a:ext uri="{9D8B030D-6E8A-4147-A177-3AD203B41FA5}">
                      <a16:colId xmlns:a16="http://schemas.microsoft.com/office/drawing/2014/main" val="20000"/>
                    </a:ext>
                  </a:extLst>
                </a:gridCol>
                <a:gridCol w="10058400">
                  <a:extLst>
                    <a:ext uri="{9D8B030D-6E8A-4147-A177-3AD203B41FA5}">
                      <a16:colId xmlns:a16="http://schemas.microsoft.com/office/drawing/2014/main" val="20001"/>
                    </a:ext>
                  </a:extLst>
                </a:gridCol>
              </a:tblGrid>
              <a:tr h="610458">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1006678">
                <a:tc>
                  <a:txBody>
                    <a:bodyPr/>
                    <a:lstStyle/>
                    <a:p>
                      <a:r>
                        <a:rPr lang="en-US" sz="2000" b="1" dirty="0">
                          <a:latin typeface="Arial" panose="020B0604020202020204" pitchFamily="34" charset="0"/>
                          <a:cs typeface="Arial" panose="020B0604020202020204" pitchFamily="34" charset="0"/>
                        </a:rPr>
                        <a:t>Black Bug</a:t>
                      </a: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Use of </a:t>
                      </a:r>
                      <a:r>
                        <a:rPr lang="en-US" sz="2000" dirty="0" err="1">
                          <a:latin typeface="Arial" panose="020B0604020202020204" pitchFamily="34" charset="0"/>
                          <a:cs typeface="Arial" panose="020B0604020202020204" pitchFamily="34" charset="0"/>
                        </a:rPr>
                        <a:t>fertera</a:t>
                      </a:r>
                      <a:r>
                        <a:rPr lang="en-US" sz="2000" dirty="0">
                          <a:latin typeface="Arial" panose="020B0604020202020204" pitchFamily="34" charset="0"/>
                          <a:cs typeface="Arial" panose="020B0604020202020204" pitchFamily="34" charset="0"/>
                        </a:rPr>
                        <a:t> 4 kg per acre</a:t>
                      </a:r>
                    </a:p>
                  </a:txBody>
                  <a:tcPr anchor="ctr"/>
                </a:tc>
                <a:extLst>
                  <a:ext uri="{0D108BD9-81ED-4DB2-BD59-A6C34878D82A}">
                    <a16:rowId xmlns:a16="http://schemas.microsoft.com/office/drawing/2014/main" val="10001"/>
                  </a:ext>
                </a:extLst>
              </a:tr>
              <a:tr h="3561292">
                <a:tc>
                  <a:txBody>
                    <a:bodyPr/>
                    <a:lstStyle/>
                    <a:p>
                      <a:r>
                        <a:rPr lang="en-US" sz="2000" b="1" dirty="0">
                          <a:latin typeface="Arial" panose="020B0604020202020204" pitchFamily="34" charset="0"/>
                          <a:cs typeface="Arial" panose="020B0604020202020204" pitchFamily="34" charset="0"/>
                        </a:rPr>
                        <a:t>Scale</a:t>
                      </a:r>
                      <a:r>
                        <a:rPr lang="en-US" sz="2000" b="1" baseline="0" dirty="0">
                          <a:latin typeface="Arial" panose="020B0604020202020204" pitchFamily="34" charset="0"/>
                          <a:cs typeface="Arial" panose="020B0604020202020204" pitchFamily="34" charset="0"/>
                        </a:rPr>
                        <a:t> Insects</a:t>
                      </a:r>
                      <a:endParaRPr lang="en-US" sz="2000" b="1" dirty="0">
                        <a:latin typeface="Arial" panose="020B0604020202020204" pitchFamily="34" charset="0"/>
                        <a:cs typeface="Arial" panose="020B0604020202020204" pitchFamily="34" charset="0"/>
                      </a:endParaRP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Cultural control: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Use resistant/tolerant varieties. Select the healthy and pest free setts for planting.</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Keep the fields and bunds free from weeds.</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Avoid water stagnation in the field for the longer period.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Physical control: </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Detrash</a:t>
                      </a:r>
                      <a:r>
                        <a:rPr lang="en-US" sz="2000" dirty="0">
                          <a:latin typeface="Arial" panose="020B0604020202020204" pitchFamily="34" charset="0"/>
                          <a:cs typeface="Arial" panose="020B0604020202020204" pitchFamily="34" charset="0"/>
                        </a:rPr>
                        <a:t> the crop at 150th and 210th day of planting.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Biological control:</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Release of </a:t>
                      </a:r>
                      <a:r>
                        <a:rPr lang="en-US" sz="2000" dirty="0" err="1">
                          <a:latin typeface="Arial" panose="020B0604020202020204" pitchFamily="34" charset="0"/>
                          <a:cs typeface="Arial" panose="020B0604020202020204" pitchFamily="34" charset="0"/>
                        </a:rPr>
                        <a:t>Chrysopa</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as predators.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 </a:t>
                      </a:r>
                    </a:p>
                    <a:p>
                      <a:pPr marL="342900" indent="-342900">
                        <a:buFont typeface="Wingdings" panose="05000000000000000000" pitchFamily="2" charset="2"/>
                        <a:buChar char="Ø"/>
                      </a:pPr>
                      <a:r>
                        <a:rPr lang="en-US" sz="2000" baseline="0" dirty="0" err="1">
                          <a:latin typeface="Arial" panose="020B0604020202020204" pitchFamily="34" charset="0"/>
                          <a:cs typeface="Arial" panose="020B0604020202020204" pitchFamily="34" charset="0"/>
                        </a:rPr>
                        <a:t>Perenifos</a:t>
                      </a:r>
                      <a:r>
                        <a:rPr lang="en-US" sz="2000" baseline="0" dirty="0">
                          <a:latin typeface="Arial" panose="020B0604020202020204" pitchFamily="34" charset="0"/>
                          <a:cs typeface="Arial" panose="020B0604020202020204" pitchFamily="34" charset="0"/>
                        </a:rPr>
                        <a:t> / </a:t>
                      </a:r>
                      <a:r>
                        <a:rPr lang="en-US" sz="2000" baseline="0" dirty="0" err="1">
                          <a:latin typeface="Arial" panose="020B0604020202020204" pitchFamily="34" charset="0"/>
                          <a:cs typeface="Arial" panose="020B0604020202020204" pitchFamily="34" charset="0"/>
                        </a:rPr>
                        <a:t>curacron</a:t>
                      </a:r>
                      <a:r>
                        <a:rPr lang="en-US" sz="2000" baseline="0" dirty="0">
                          <a:latin typeface="Arial" panose="020B0604020202020204" pitchFamily="34" charset="0"/>
                          <a:cs typeface="Arial" panose="020B0604020202020204" pitchFamily="34" charset="0"/>
                        </a:rPr>
                        <a:t> @ 1 liter in 100 liters of water per acre</a:t>
                      </a:r>
                      <a:endParaRPr lang="en-US"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02286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709925"/>
              </p:ext>
            </p:extLst>
          </p:nvPr>
        </p:nvGraphicFramePr>
        <p:xfrm>
          <a:off x="228600" y="1274716"/>
          <a:ext cx="11868150" cy="4002134"/>
        </p:xfrm>
        <a:graphic>
          <a:graphicData uri="http://schemas.openxmlformats.org/drawingml/2006/table">
            <a:tbl>
              <a:tblPr firstRow="1" bandRow="1">
                <a:tableStyleId>{5C22544A-7EE6-4342-B048-85BDC9FD1C3A}</a:tableStyleId>
              </a:tblPr>
              <a:tblGrid>
                <a:gridCol w="1809750">
                  <a:extLst>
                    <a:ext uri="{9D8B030D-6E8A-4147-A177-3AD203B41FA5}">
                      <a16:colId xmlns:a16="http://schemas.microsoft.com/office/drawing/2014/main" val="20000"/>
                    </a:ext>
                  </a:extLst>
                </a:gridCol>
                <a:gridCol w="10058400">
                  <a:extLst>
                    <a:ext uri="{9D8B030D-6E8A-4147-A177-3AD203B41FA5}">
                      <a16:colId xmlns:a16="http://schemas.microsoft.com/office/drawing/2014/main" val="20001"/>
                    </a:ext>
                  </a:extLst>
                </a:gridCol>
              </a:tblGrid>
              <a:tr h="646898">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520596">
                <a:tc gridSpan="2">
                  <a:txBody>
                    <a:bodyPr/>
                    <a:lstStyle/>
                    <a:p>
                      <a:r>
                        <a:rPr lang="en-US" sz="2000" b="1" dirty="0">
                          <a:solidFill>
                            <a:srgbClr val="0B02BE"/>
                          </a:solidFill>
                          <a:latin typeface="Arial" panose="020B0604020202020204" pitchFamily="34" charset="0"/>
                          <a:cs typeface="Arial" panose="020B0604020202020204" pitchFamily="34" charset="0"/>
                        </a:rPr>
                        <a:t>Cane Formation Stage</a:t>
                      </a:r>
                    </a:p>
                  </a:txBody>
                  <a:tcPr anchor="ctr"/>
                </a:tc>
                <a:tc hMerge="1">
                  <a:txBody>
                    <a:bodyPr/>
                    <a:lstStyle/>
                    <a:p>
                      <a:pPr algn="ctr"/>
                      <a:endParaRPr lang="en-US"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2658384">
                <a:tc>
                  <a:txBody>
                    <a:bodyPr/>
                    <a:lstStyle/>
                    <a:p>
                      <a:r>
                        <a:rPr lang="en-US" sz="2000" b="1" dirty="0" err="1">
                          <a:latin typeface="Arial" panose="020B0604020202020204" pitchFamily="34" charset="0"/>
                          <a:cs typeface="Arial" panose="020B0604020202020204" pitchFamily="34" charset="0"/>
                        </a:rPr>
                        <a:t>Pyrilla</a:t>
                      </a:r>
                      <a:endParaRPr lang="en-US" sz="2000" b="1" dirty="0">
                        <a:latin typeface="Arial" panose="020B0604020202020204" pitchFamily="34" charset="0"/>
                        <a:cs typeface="Arial" panose="020B0604020202020204" pitchFamily="34" charset="0"/>
                      </a:endParaRP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Cultural control: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Avoid late application of nitrogenous fertilizers.</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Collect and put egg masses in cage to facilitate emergence of parasitoids.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Removal and destruction of lower dried leaves.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Biological control:</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Release of 3,200 to 4,000 cocoons of </a:t>
                      </a:r>
                      <a:r>
                        <a:rPr lang="en-US" sz="2000" dirty="0" err="1">
                          <a:latin typeface="Arial" panose="020B0604020202020204" pitchFamily="34" charset="0"/>
                          <a:cs typeface="Arial" panose="020B0604020202020204" pitchFamily="34" charset="0"/>
                        </a:rPr>
                        <a:t>Epiricania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melanoleuca</a:t>
                      </a:r>
                      <a:r>
                        <a:rPr lang="en-US" sz="2000" dirty="0">
                          <a:latin typeface="Arial" panose="020B0604020202020204" pitchFamily="34" charset="0"/>
                          <a:cs typeface="Arial" panose="020B0604020202020204" pitchFamily="34" charset="0"/>
                        </a:rPr>
                        <a:t> per acre  when 3-5 </a:t>
                      </a:r>
                      <a:r>
                        <a:rPr lang="en-US" sz="2000" dirty="0" err="1">
                          <a:latin typeface="Arial" panose="020B0604020202020204" pitchFamily="34" charset="0"/>
                          <a:cs typeface="Arial" panose="020B0604020202020204" pitchFamily="34" charset="0"/>
                        </a:rPr>
                        <a:t>Pyrilla</a:t>
                      </a:r>
                      <a:r>
                        <a:rPr lang="en-US" sz="2000" dirty="0">
                          <a:latin typeface="Arial" panose="020B0604020202020204" pitchFamily="34" charset="0"/>
                          <a:cs typeface="Arial" panose="020B0604020202020204" pitchFamily="34" charset="0"/>
                        </a:rPr>
                        <a:t> individuals per leaf are seen. Or use of 2,000 </a:t>
                      </a:r>
                      <a:r>
                        <a:rPr lang="en-US" sz="2000" dirty="0" err="1">
                          <a:latin typeface="Arial" panose="020B0604020202020204" pitchFamily="34" charset="0"/>
                          <a:cs typeface="Arial" panose="020B0604020202020204" pitchFamily="34" charset="0"/>
                        </a:rPr>
                        <a:t>Chrysopa</a:t>
                      </a:r>
                      <a:r>
                        <a:rPr lang="en-US" sz="2000" dirty="0">
                          <a:latin typeface="Arial" panose="020B0604020202020204" pitchFamily="34" charset="0"/>
                          <a:cs typeface="Arial" panose="020B0604020202020204" pitchFamily="34" charset="0"/>
                        </a:rPr>
                        <a:t> eggs</a:t>
                      </a:r>
                      <a:r>
                        <a:rPr lang="en-US" sz="2000" baseline="0" dirty="0">
                          <a:latin typeface="Arial" panose="020B0604020202020204" pitchFamily="34" charset="0"/>
                          <a:cs typeface="Arial" panose="020B0604020202020204" pitchFamily="34" charset="0"/>
                        </a:rPr>
                        <a:t> for the control.</a:t>
                      </a:r>
                      <a:r>
                        <a:rPr lang="en-US" sz="2000" dirty="0">
                          <a:latin typeface="Arial" panose="020B0604020202020204" pitchFamily="34" charset="0"/>
                          <a:cs typeface="Arial" panose="020B0604020202020204" pitchFamily="34" charset="0"/>
                        </a:rPr>
                        <a:t>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Chemical control: </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Chlorpyrifos</a:t>
                      </a:r>
                      <a:r>
                        <a:rPr lang="en-US" sz="2000" dirty="0">
                          <a:latin typeface="Arial" panose="020B0604020202020204" pitchFamily="34" charset="0"/>
                          <a:cs typeface="Arial" panose="020B0604020202020204" pitchFamily="34" charset="0"/>
                        </a:rPr>
                        <a:t> @ 2 liters/acre through flooding</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134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Crop Stage Wise IPM in Sugarcane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3206494"/>
              </p:ext>
            </p:extLst>
          </p:nvPr>
        </p:nvGraphicFramePr>
        <p:xfrm>
          <a:off x="228600" y="1274716"/>
          <a:ext cx="11868150" cy="4091138"/>
        </p:xfrm>
        <a:graphic>
          <a:graphicData uri="http://schemas.openxmlformats.org/drawingml/2006/table">
            <a:tbl>
              <a:tblPr firstRow="1" bandRow="1">
                <a:tableStyleId>{5C22544A-7EE6-4342-B048-85BDC9FD1C3A}</a:tableStyleId>
              </a:tblPr>
              <a:tblGrid>
                <a:gridCol w="1809750">
                  <a:extLst>
                    <a:ext uri="{9D8B030D-6E8A-4147-A177-3AD203B41FA5}">
                      <a16:colId xmlns:a16="http://schemas.microsoft.com/office/drawing/2014/main" val="20000"/>
                    </a:ext>
                  </a:extLst>
                </a:gridCol>
                <a:gridCol w="10058400">
                  <a:extLst>
                    <a:ext uri="{9D8B030D-6E8A-4147-A177-3AD203B41FA5}">
                      <a16:colId xmlns:a16="http://schemas.microsoft.com/office/drawing/2014/main" val="20001"/>
                    </a:ext>
                  </a:extLst>
                </a:gridCol>
              </a:tblGrid>
              <a:tr h="646898">
                <a:tc>
                  <a:txBody>
                    <a:bodyPr/>
                    <a:lstStyle/>
                    <a:p>
                      <a:r>
                        <a:rPr lang="en-US" sz="2000" dirty="0">
                          <a:latin typeface="Arial" panose="020B0604020202020204" pitchFamily="34" charset="0"/>
                          <a:cs typeface="Arial" panose="020B0604020202020204" pitchFamily="34" charset="0"/>
                        </a:rPr>
                        <a:t>Management </a:t>
                      </a:r>
                    </a:p>
                  </a:txBody>
                  <a:tcPr anchor="ctr"/>
                </a:tc>
                <a:tc>
                  <a:txBody>
                    <a:bodyPr/>
                    <a:lstStyle/>
                    <a:p>
                      <a:pPr algn="ctr"/>
                      <a:r>
                        <a:rPr lang="en-US" sz="2000" dirty="0">
                          <a:latin typeface="Arial" panose="020B0604020202020204" pitchFamily="34" charset="0"/>
                          <a:cs typeface="Arial" panose="020B0604020202020204" pitchFamily="34" charset="0"/>
                        </a:rPr>
                        <a:t>Activity </a:t>
                      </a:r>
                    </a:p>
                  </a:txBody>
                  <a:tcPr anchor="ctr"/>
                </a:tc>
                <a:extLst>
                  <a:ext uri="{0D108BD9-81ED-4DB2-BD59-A6C34878D82A}">
                    <a16:rowId xmlns:a16="http://schemas.microsoft.com/office/drawing/2014/main" val="10000"/>
                  </a:ext>
                </a:extLst>
              </a:tr>
              <a:tr h="2658384">
                <a:tc>
                  <a:txBody>
                    <a:bodyPr/>
                    <a:lstStyle/>
                    <a:p>
                      <a:r>
                        <a:rPr lang="en-US" sz="2000" b="1" dirty="0">
                          <a:latin typeface="Arial" panose="020B0604020202020204" pitchFamily="34" charset="0"/>
                          <a:cs typeface="Arial" panose="020B0604020202020204" pitchFamily="34" charset="0"/>
                        </a:rPr>
                        <a:t>White Fly</a:t>
                      </a:r>
                    </a:p>
                  </a:txBody>
                  <a:tcPr anchor="ctr"/>
                </a:tc>
                <a:tc>
                  <a:txBody>
                    <a:bodyPr/>
                    <a:lstStyle/>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Cultural control: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Clipping of infested leaves.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Avoid water stress and water logged conditions.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Avoid planting in low land areas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Mechanical control:</a:t>
                      </a:r>
                    </a:p>
                    <a:p>
                      <a:pPr marL="342900" indent="-342900">
                        <a:buFont typeface="Wingdings" panose="05000000000000000000" pitchFamily="2" charset="2"/>
                        <a:buChar char="Ø"/>
                      </a:pPr>
                      <a:r>
                        <a:rPr lang="en-US" sz="2000" dirty="0" err="1">
                          <a:latin typeface="Arial" panose="020B0604020202020204" pitchFamily="34" charset="0"/>
                          <a:cs typeface="Arial" panose="020B0604020202020204" pitchFamily="34" charset="0"/>
                        </a:rPr>
                        <a:t>Detrashing</a:t>
                      </a:r>
                      <a:r>
                        <a:rPr lang="en-US" sz="2000" dirty="0">
                          <a:latin typeface="Arial" panose="020B0604020202020204" pitchFamily="34" charset="0"/>
                          <a:cs typeface="Arial" panose="020B0604020202020204" pitchFamily="34" charset="0"/>
                        </a:rPr>
                        <a:t> the pupae bearing leaves and immediately disposing by burning or burying to prevent emergence of adult whiteflies.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Use yellow sticky trap. </a:t>
                      </a:r>
                    </a:p>
                    <a:p>
                      <a:pPr marL="0" indent="0">
                        <a:buFont typeface="Wingdings" panose="05000000000000000000" pitchFamily="2" charset="2"/>
                        <a:buNone/>
                      </a:pPr>
                      <a:r>
                        <a:rPr lang="en-US" sz="2000" b="1" u="sng" dirty="0">
                          <a:latin typeface="Arial" panose="020B0604020202020204" pitchFamily="34" charset="0"/>
                          <a:cs typeface="Arial" panose="020B0604020202020204" pitchFamily="34" charset="0"/>
                        </a:rPr>
                        <a:t>Biological Control: </a:t>
                      </a:r>
                    </a:p>
                    <a:p>
                      <a:pPr marL="342900" indent="-342900">
                        <a:buFont typeface="Wingdings" panose="05000000000000000000" pitchFamily="2" charset="2"/>
                        <a:buChar char="Ø"/>
                      </a:pPr>
                      <a:r>
                        <a:rPr lang="en-US" sz="2000" dirty="0">
                          <a:latin typeface="Arial" panose="020B0604020202020204" pitchFamily="34" charset="0"/>
                          <a:cs typeface="Arial" panose="020B0604020202020204" pitchFamily="34" charset="0"/>
                        </a:rPr>
                        <a:t>Conserve and augment the natural enemies such as </a:t>
                      </a:r>
                      <a:r>
                        <a:rPr lang="en-US" sz="2000" dirty="0" err="1">
                          <a:latin typeface="Arial" panose="020B0604020202020204" pitchFamily="34" charset="0"/>
                          <a:cs typeface="Arial" panose="020B0604020202020204" pitchFamily="34" charset="0"/>
                        </a:rPr>
                        <a:t>Chrysopa</a:t>
                      </a:r>
                      <a:r>
                        <a:rPr lang="en-US" sz="2000" dirty="0">
                          <a:latin typeface="Arial" panose="020B0604020202020204" pitchFamily="34" charset="0"/>
                          <a:cs typeface="Arial" panose="020B0604020202020204" pitchFamily="34" charset="0"/>
                        </a:rPr>
                        <a:t> spp., </a:t>
                      </a:r>
                      <a:r>
                        <a:rPr lang="en-US" sz="2000" dirty="0" err="1">
                          <a:latin typeface="Arial" panose="020B0604020202020204" pitchFamily="34" charset="0"/>
                          <a:cs typeface="Arial" panose="020B0604020202020204" pitchFamily="34" charset="0"/>
                        </a:rPr>
                        <a:t>dragonfl</a:t>
                      </a:r>
                      <a:r>
                        <a:rPr lang="en-US" sz="2000" dirty="0">
                          <a:latin typeface="Arial" panose="020B0604020202020204" pitchFamily="34" charset="0"/>
                          <a:cs typeface="Arial" panose="020B0604020202020204" pitchFamily="34" charset="0"/>
                        </a:rPr>
                        <a:t> y, spider, etc.</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9335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Benefits of IPM in Sugarcane Production</a:t>
            </a:r>
          </a:p>
        </p:txBody>
      </p:sp>
      <p:sp>
        <p:nvSpPr>
          <p:cNvPr id="3" name="Content Placeholder 2"/>
          <p:cNvSpPr>
            <a:spLocks noGrp="1"/>
          </p:cNvSpPr>
          <p:nvPr>
            <p:ph idx="1"/>
          </p:nvPr>
        </p:nvSpPr>
        <p:spPr>
          <a:xfrm>
            <a:off x="457200" y="1608085"/>
            <a:ext cx="11493062" cy="4745424"/>
          </a:xfrm>
        </p:spPr>
        <p:txBody>
          <a:bodyPr>
            <a:normAutofit/>
          </a:bodyPr>
          <a:lstStyle/>
          <a:p>
            <a:pPr marL="0" indent="0">
              <a:lnSpc>
                <a:spcPct val="150000"/>
              </a:lnSpc>
              <a:buNone/>
            </a:pPr>
            <a:r>
              <a:rPr lang="en-US" sz="2800" dirty="0">
                <a:solidFill>
                  <a:schemeClr val="tx1"/>
                </a:solidFill>
                <a:latin typeface="Arial" panose="020B0604020202020204" pitchFamily="34" charset="0"/>
                <a:cs typeface="Arial" panose="020B0604020202020204" pitchFamily="34" charset="0"/>
              </a:rPr>
              <a:t>The implementation of an IPM program in sugarcane production offers several benefits, including:</a:t>
            </a:r>
          </a:p>
          <a:p>
            <a:pPr>
              <a:lnSpc>
                <a:spcPct val="150000"/>
              </a:lnSpc>
            </a:pPr>
            <a:r>
              <a:rPr lang="en-US" sz="2800" dirty="0">
                <a:solidFill>
                  <a:schemeClr val="tx1"/>
                </a:solidFill>
                <a:latin typeface="Arial" panose="020B0604020202020204" pitchFamily="34" charset="0"/>
                <a:cs typeface="Arial" panose="020B0604020202020204" pitchFamily="34" charset="0"/>
              </a:rPr>
              <a:t>Reduced reliance on chemical pesticides</a:t>
            </a:r>
          </a:p>
          <a:p>
            <a:pPr>
              <a:lnSpc>
                <a:spcPct val="150000"/>
              </a:lnSpc>
            </a:pPr>
            <a:r>
              <a:rPr lang="en-US" sz="2800" dirty="0">
                <a:solidFill>
                  <a:schemeClr val="tx1"/>
                </a:solidFill>
                <a:latin typeface="Arial" panose="020B0604020202020204" pitchFamily="34" charset="0"/>
                <a:cs typeface="Arial" panose="020B0604020202020204" pitchFamily="34" charset="0"/>
              </a:rPr>
              <a:t>Improved crop yields and quality</a:t>
            </a:r>
          </a:p>
          <a:p>
            <a:pPr>
              <a:lnSpc>
                <a:spcPct val="150000"/>
              </a:lnSpc>
            </a:pPr>
            <a:r>
              <a:rPr lang="en-US" sz="2800" dirty="0">
                <a:solidFill>
                  <a:schemeClr val="tx1"/>
                </a:solidFill>
                <a:latin typeface="Arial" panose="020B0604020202020204" pitchFamily="34" charset="0"/>
                <a:cs typeface="Arial" panose="020B0604020202020204" pitchFamily="34" charset="0"/>
              </a:rPr>
              <a:t>Cost savings, as IPM practices can be more cost-effective over time</a:t>
            </a:r>
          </a:p>
          <a:p>
            <a:pPr>
              <a:lnSpc>
                <a:spcPct val="150000"/>
              </a:lnSpc>
            </a:pPr>
            <a:r>
              <a:rPr lang="en-US" sz="2800" dirty="0">
                <a:solidFill>
                  <a:schemeClr val="tx1"/>
                </a:solidFill>
                <a:latin typeface="Arial" panose="020B0604020202020204" pitchFamily="34" charset="0"/>
                <a:cs typeface="Arial" panose="020B0604020202020204" pitchFamily="34" charset="0"/>
              </a:rPr>
              <a:t>Sustainable pest management practices</a:t>
            </a:r>
          </a:p>
        </p:txBody>
      </p:sp>
    </p:spTree>
    <p:extLst>
      <p:ext uri="{BB962C8B-B14F-4D97-AF65-F5344CB8AC3E}">
        <p14:creationId xmlns:p14="http://schemas.microsoft.com/office/powerpoint/2010/main" val="657714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Common Misconception about IPM</a:t>
            </a:r>
          </a:p>
        </p:txBody>
      </p:sp>
      <p:sp>
        <p:nvSpPr>
          <p:cNvPr id="3" name="Content Placeholder 2"/>
          <p:cNvSpPr>
            <a:spLocks noGrp="1"/>
          </p:cNvSpPr>
          <p:nvPr>
            <p:ph idx="1"/>
          </p:nvPr>
        </p:nvSpPr>
        <p:spPr>
          <a:xfrm>
            <a:off x="457200" y="1355831"/>
            <a:ext cx="11493062" cy="5360279"/>
          </a:xfrm>
        </p:spPr>
        <p:txBody>
          <a:bodyPr>
            <a:noAutofit/>
          </a:bodyPr>
          <a:lstStyle/>
          <a:p>
            <a:pPr marL="0" indent="0">
              <a:lnSpc>
                <a:spcPct val="150000"/>
              </a:lnSpc>
              <a:buNone/>
            </a:pPr>
            <a:r>
              <a:rPr lang="en-US" sz="2400" dirty="0">
                <a:solidFill>
                  <a:schemeClr val="tx1"/>
                </a:solidFill>
                <a:latin typeface="Arial" panose="020B0604020202020204" pitchFamily="34" charset="0"/>
                <a:cs typeface="Arial" panose="020B0604020202020204" pitchFamily="34" charset="0"/>
              </a:rPr>
              <a:t>Despite the many benefits of IPM, there are some common misconceptions about this approach to control pests. Some of the most common misconceptions include:</a:t>
            </a:r>
          </a:p>
          <a:p>
            <a:pPr marL="0" indent="0">
              <a:lnSpc>
                <a:spcPct val="150000"/>
              </a:lnSpc>
              <a:buNone/>
            </a:pPr>
            <a:endParaRPr lang="en-US" sz="2400" dirty="0">
              <a:solidFill>
                <a:schemeClr val="tx1"/>
              </a:solidFill>
              <a:latin typeface="Arial" panose="020B0604020202020204" pitchFamily="34" charset="0"/>
              <a:cs typeface="Arial" panose="020B0604020202020204" pitchFamily="34" charset="0"/>
            </a:endParaRPr>
          </a:p>
          <a:p>
            <a:pPr>
              <a:lnSpc>
                <a:spcPct val="150000"/>
              </a:lnSpc>
            </a:pPr>
            <a:r>
              <a:rPr lang="en-US" sz="2400" dirty="0">
                <a:solidFill>
                  <a:schemeClr val="tx1"/>
                </a:solidFill>
                <a:latin typeface="Arial" panose="020B0604020202020204" pitchFamily="34" charset="0"/>
                <a:cs typeface="Arial" panose="020B0604020202020204" pitchFamily="34" charset="0"/>
              </a:rPr>
              <a:t>IPM is more expensive than traditional pesticide applications</a:t>
            </a:r>
          </a:p>
          <a:p>
            <a:pPr>
              <a:lnSpc>
                <a:spcPct val="150000"/>
              </a:lnSpc>
            </a:pPr>
            <a:r>
              <a:rPr lang="en-US" sz="2400" dirty="0">
                <a:solidFill>
                  <a:schemeClr val="tx1"/>
                </a:solidFill>
                <a:latin typeface="Arial" panose="020B0604020202020204" pitchFamily="34" charset="0"/>
                <a:cs typeface="Arial" panose="020B0604020202020204" pitchFamily="34" charset="0"/>
              </a:rPr>
              <a:t>IPM is less effective than traditional pesticide applications</a:t>
            </a:r>
          </a:p>
          <a:p>
            <a:pPr>
              <a:lnSpc>
                <a:spcPct val="150000"/>
              </a:lnSpc>
            </a:pPr>
            <a:r>
              <a:rPr lang="en-US" sz="2400" dirty="0">
                <a:solidFill>
                  <a:schemeClr val="tx1"/>
                </a:solidFill>
                <a:latin typeface="Arial" panose="020B0604020202020204" pitchFamily="34" charset="0"/>
                <a:cs typeface="Arial" panose="020B0604020202020204" pitchFamily="34" charset="0"/>
              </a:rPr>
              <a:t>IPM takes too much time and effort. While IPM requires a commitment to monitoring and prevention, the long-term benefits of this approach can far outweigh the time and effort invested.</a:t>
            </a:r>
          </a:p>
        </p:txBody>
      </p:sp>
    </p:spTree>
    <p:extLst>
      <p:ext uri="{BB962C8B-B14F-4D97-AF65-F5344CB8AC3E}">
        <p14:creationId xmlns:p14="http://schemas.microsoft.com/office/powerpoint/2010/main" val="70133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4838" y="696510"/>
            <a:ext cx="8220141" cy="627796"/>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INTRODUCTION</a:t>
            </a:r>
          </a:p>
        </p:txBody>
      </p:sp>
      <p:sp>
        <p:nvSpPr>
          <p:cNvPr id="3" name="Content Placeholder 2"/>
          <p:cNvSpPr>
            <a:spLocks noGrp="1"/>
          </p:cNvSpPr>
          <p:nvPr>
            <p:ph idx="1"/>
          </p:nvPr>
        </p:nvSpPr>
        <p:spPr>
          <a:xfrm>
            <a:off x="204717" y="1261242"/>
            <a:ext cx="11696132" cy="5328744"/>
          </a:xfrm>
        </p:spPr>
        <p:txBody>
          <a:bodyPr>
            <a:normAutofit/>
          </a:bodyPr>
          <a:lstStyle/>
          <a:p>
            <a:pPr algn="just">
              <a:lnSpc>
                <a:spcPct val="150000"/>
              </a:lnSpc>
              <a:spcBef>
                <a:spcPts val="0"/>
              </a:spcBef>
              <a:spcAft>
                <a:spcPts val="0"/>
              </a:spcAft>
            </a:pPr>
            <a:r>
              <a:rPr lang="en-GB" dirty="0">
                <a:solidFill>
                  <a:schemeClr val="tx1"/>
                </a:solidFill>
                <a:latin typeface="Arial" panose="020B0604020202020204" pitchFamily="34" charset="0"/>
                <a:cs typeface="Arial" panose="020B0604020202020204" pitchFamily="34" charset="0"/>
              </a:rPr>
              <a:t>The increasing population of the world and increasing demands for food and other agricultural products.  </a:t>
            </a:r>
          </a:p>
          <a:p>
            <a:pPr algn="just">
              <a:lnSpc>
                <a:spcPct val="150000"/>
              </a:lnSpc>
              <a:spcBef>
                <a:spcPts val="0"/>
              </a:spcBef>
              <a:spcAft>
                <a:spcPts val="0"/>
              </a:spcAft>
            </a:pPr>
            <a:r>
              <a:rPr lang="en-GB" dirty="0">
                <a:solidFill>
                  <a:schemeClr val="tx1"/>
                </a:solidFill>
                <a:latin typeface="Arial" panose="020B0604020202020204" pitchFamily="34" charset="0"/>
                <a:cs typeface="Arial" panose="020B0604020202020204" pitchFamily="34" charset="0"/>
              </a:rPr>
              <a:t>Insects are the largest and more diverse group of animals and found almost everywhere in the environment.</a:t>
            </a:r>
          </a:p>
          <a:p>
            <a:pPr algn="just">
              <a:lnSpc>
                <a:spcPct val="150000"/>
              </a:lnSpc>
              <a:spcBef>
                <a:spcPts val="0"/>
              </a:spcBef>
              <a:spcAft>
                <a:spcPts val="0"/>
              </a:spcAft>
            </a:pPr>
            <a:r>
              <a:rPr lang="en-GB" dirty="0">
                <a:solidFill>
                  <a:schemeClr val="tx1"/>
                </a:solidFill>
                <a:latin typeface="Arial" panose="020B0604020202020204" pitchFamily="34" charset="0"/>
                <a:cs typeface="Arial" panose="020B0604020202020204" pitchFamily="34" charset="0"/>
              </a:rPr>
              <a:t>Pests attack economically important plant parts resulting in the death or lower yield of the plant. </a:t>
            </a:r>
          </a:p>
          <a:p>
            <a:pPr algn="just">
              <a:lnSpc>
                <a:spcPct val="150000"/>
              </a:lnSpc>
              <a:spcBef>
                <a:spcPts val="0"/>
              </a:spcBef>
              <a:spcAft>
                <a:spcPts val="0"/>
              </a:spcAft>
            </a:pPr>
            <a:r>
              <a:rPr lang="en-GB" dirty="0">
                <a:solidFill>
                  <a:schemeClr val="tx1"/>
                </a:solidFill>
                <a:latin typeface="Arial" panose="020B0604020202020204" pitchFamily="34" charset="0"/>
                <a:cs typeface="Arial" panose="020B0604020202020204" pitchFamily="34" charset="0"/>
              </a:rPr>
              <a:t>The term integrated pest management (IPM) was synthesized and published by a number of authors who were gaining the awareness about the negative role of insecticides. </a:t>
            </a:r>
          </a:p>
          <a:p>
            <a:pPr marL="0" indent="0" algn="just">
              <a:lnSpc>
                <a:spcPct val="150000"/>
              </a:lnSpc>
              <a:spcBef>
                <a:spcPts val="0"/>
              </a:spcBef>
              <a:spcAft>
                <a:spcPts val="0"/>
              </a:spcAft>
              <a:buNone/>
            </a:pPr>
            <a:endParaRPr lang="en-GB" dirty="0">
              <a:solidFill>
                <a:schemeClr val="tx1"/>
              </a:solidFill>
              <a:latin typeface="Arial" panose="020B0604020202020204" pitchFamily="34" charset="0"/>
              <a:cs typeface="Arial" panose="020B0604020202020204" pitchFamily="34" charset="0"/>
            </a:endParaRPr>
          </a:p>
          <a:p>
            <a:pPr marL="0" indent="0" algn="just">
              <a:lnSpc>
                <a:spcPct val="150000"/>
              </a:lnSpc>
              <a:spcBef>
                <a:spcPts val="0"/>
              </a:spcBef>
              <a:spcAft>
                <a:spcPts val="0"/>
              </a:spcAft>
              <a:buNone/>
            </a:pPr>
            <a:r>
              <a:rPr lang="en-GB" dirty="0">
                <a:solidFill>
                  <a:schemeClr val="tx1"/>
                </a:solidFill>
                <a:latin typeface="Arial" panose="020B0604020202020204" pitchFamily="34" charset="0"/>
                <a:cs typeface="Arial" panose="020B0604020202020204" pitchFamily="34" charset="0"/>
              </a:rPr>
              <a:t>This study will provide technical knowledge to the field staff and farmers for the implementation of IPM for sustainable production of sugarcane crop in Pakistan.</a:t>
            </a:r>
            <a:endParaRPr lang="en-US" dirty="0">
              <a:solidFill>
                <a:schemeClr val="tx1"/>
              </a:solidFill>
              <a:latin typeface="Arial" panose="020B0604020202020204" pitchFamily="34" charset="0"/>
              <a:cs typeface="Arial" panose="020B0604020202020204" pitchFamily="34" charset="0"/>
            </a:endParaRPr>
          </a:p>
          <a:p>
            <a:pPr marL="0" indent="0" algn="just">
              <a:lnSpc>
                <a:spcPct val="150000"/>
              </a:lnSpc>
              <a:spcBef>
                <a:spcPts val="0"/>
              </a:spcBef>
              <a:spcAft>
                <a:spcPts val="0"/>
              </a:spcAft>
              <a:buNone/>
            </a:pPr>
            <a:endParaRPr lang="en-US" dirty="0">
              <a:solidFill>
                <a:schemeClr val="tx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58900159"/>
              </p:ext>
            </p:extLst>
          </p:nvPr>
        </p:nvGraphicFramePr>
        <p:xfrm>
          <a:off x="378013" y="4983780"/>
          <a:ext cx="11294034" cy="1432560"/>
        </p:xfrm>
        <a:graphic>
          <a:graphicData uri="http://schemas.openxmlformats.org/drawingml/2006/table">
            <a:tbl>
              <a:tblPr firstRow="1" bandRow="1">
                <a:tableStyleId>{5C22544A-7EE6-4342-B048-85BDC9FD1C3A}</a:tableStyleId>
              </a:tblPr>
              <a:tblGrid>
                <a:gridCol w="1815610">
                  <a:extLst>
                    <a:ext uri="{9D8B030D-6E8A-4147-A177-3AD203B41FA5}">
                      <a16:colId xmlns:a16="http://schemas.microsoft.com/office/drawing/2014/main" val="20000"/>
                    </a:ext>
                  </a:extLst>
                </a:gridCol>
                <a:gridCol w="2773027">
                  <a:extLst>
                    <a:ext uri="{9D8B030D-6E8A-4147-A177-3AD203B41FA5}">
                      <a16:colId xmlns:a16="http://schemas.microsoft.com/office/drawing/2014/main" val="20001"/>
                    </a:ext>
                  </a:extLst>
                </a:gridCol>
                <a:gridCol w="2130687">
                  <a:extLst>
                    <a:ext uri="{9D8B030D-6E8A-4147-A177-3AD203B41FA5}">
                      <a16:colId xmlns:a16="http://schemas.microsoft.com/office/drawing/2014/main" val="20002"/>
                    </a:ext>
                  </a:extLst>
                </a:gridCol>
                <a:gridCol w="2287355">
                  <a:extLst>
                    <a:ext uri="{9D8B030D-6E8A-4147-A177-3AD203B41FA5}">
                      <a16:colId xmlns:a16="http://schemas.microsoft.com/office/drawing/2014/main" val="20003"/>
                    </a:ext>
                  </a:extLst>
                </a:gridCol>
                <a:gridCol w="2287355">
                  <a:extLst>
                    <a:ext uri="{9D8B030D-6E8A-4147-A177-3AD203B41FA5}">
                      <a16:colId xmlns:a16="http://schemas.microsoft.com/office/drawing/2014/main" val="20004"/>
                    </a:ext>
                  </a:extLst>
                </a:gridCol>
              </a:tblGrid>
              <a:tr h="370840">
                <a:tc>
                  <a:txBody>
                    <a:bodyPr/>
                    <a:lstStyle/>
                    <a:p>
                      <a:pPr algn="ctr"/>
                      <a:r>
                        <a:rPr lang="en-US" sz="2000" dirty="0">
                          <a:latin typeface="Arial" panose="020B0604020202020204" pitchFamily="34" charset="0"/>
                          <a:cs typeface="Arial" panose="020B0604020202020204" pitchFamily="34" charset="0"/>
                        </a:rPr>
                        <a:t>Year</a:t>
                      </a:r>
                    </a:p>
                  </a:txBody>
                  <a:tcPr anchor="ctr"/>
                </a:tc>
                <a:tc>
                  <a:txBody>
                    <a:bodyPr/>
                    <a:lstStyle/>
                    <a:p>
                      <a:pPr algn="ctr"/>
                      <a:r>
                        <a:rPr lang="en-US" sz="2000" dirty="0">
                          <a:latin typeface="Arial" panose="020B0604020202020204" pitchFamily="34" charset="0"/>
                          <a:cs typeface="Arial" panose="020B0604020202020204" pitchFamily="34" charset="0"/>
                        </a:rPr>
                        <a:t>Sugarcane</a:t>
                      </a:r>
                      <a:r>
                        <a:rPr lang="en-US" sz="2000" baseline="0" dirty="0">
                          <a:latin typeface="Arial" panose="020B0604020202020204" pitchFamily="34" charset="0"/>
                          <a:cs typeface="Arial" panose="020B0604020202020204" pitchFamily="34" charset="0"/>
                        </a:rPr>
                        <a:t> Area</a:t>
                      </a:r>
                    </a:p>
                    <a:p>
                      <a:pPr algn="ctr"/>
                      <a:r>
                        <a:rPr lang="en-US" sz="2000" baseline="0" dirty="0">
                          <a:latin typeface="Arial" panose="020B0604020202020204" pitchFamily="34" charset="0"/>
                          <a:cs typeface="Arial" panose="020B0604020202020204" pitchFamily="34" charset="0"/>
                        </a:rPr>
                        <a:t>(Hectare)</a:t>
                      </a:r>
                      <a:endParaRPr lang="en-US" sz="2000" dirty="0">
                        <a:latin typeface="Arial" panose="020B0604020202020204" pitchFamily="34" charset="0"/>
                        <a:cs typeface="Arial" panose="020B0604020202020204" pitchFamily="34" charset="0"/>
                      </a:endParaRPr>
                    </a:p>
                  </a:txBody>
                  <a:tcPr anchor="ctr"/>
                </a:tc>
                <a:tc>
                  <a:txBody>
                    <a:bodyPr/>
                    <a:lstStyle/>
                    <a:p>
                      <a:pPr algn="ctr"/>
                      <a:r>
                        <a:rPr lang="en-US" sz="2000" dirty="0">
                          <a:latin typeface="Arial" panose="020B0604020202020204" pitchFamily="34" charset="0"/>
                          <a:cs typeface="Arial" panose="020B0604020202020204" pitchFamily="34" charset="0"/>
                        </a:rPr>
                        <a:t>Production</a:t>
                      </a:r>
                    </a:p>
                    <a:p>
                      <a:pPr algn="ctr"/>
                      <a:r>
                        <a:rPr lang="en-US" sz="2000" dirty="0">
                          <a:latin typeface="Arial" panose="020B0604020202020204" pitchFamily="34" charset="0"/>
                          <a:cs typeface="Arial" panose="020B0604020202020204" pitchFamily="34" charset="0"/>
                        </a:rPr>
                        <a:t>(tons)</a:t>
                      </a:r>
                    </a:p>
                  </a:txBody>
                  <a:tcPr anchor="ctr"/>
                </a:tc>
                <a:tc>
                  <a:txBody>
                    <a:bodyPr/>
                    <a:lstStyle/>
                    <a:p>
                      <a:pPr algn="ctr"/>
                      <a:r>
                        <a:rPr lang="en-US" sz="2000" dirty="0">
                          <a:latin typeface="Arial" panose="020B0604020202020204" pitchFamily="34" charset="0"/>
                          <a:cs typeface="Arial" panose="020B0604020202020204" pitchFamily="34" charset="0"/>
                        </a:rPr>
                        <a:t>Yield </a:t>
                      </a:r>
                    </a:p>
                    <a:p>
                      <a:pPr algn="ctr"/>
                      <a:r>
                        <a:rPr lang="en-US" sz="2000" dirty="0">
                          <a:latin typeface="Arial" panose="020B0604020202020204" pitchFamily="34" charset="0"/>
                          <a:cs typeface="Arial" panose="020B0604020202020204" pitchFamily="34" charset="0"/>
                        </a:rPr>
                        <a:t>(Tons/ha)</a:t>
                      </a:r>
                    </a:p>
                  </a:txBody>
                  <a:tcPr anchor="ctr"/>
                </a:tc>
                <a:tc>
                  <a:txBody>
                    <a:bodyPr/>
                    <a:lstStyle/>
                    <a:p>
                      <a:pPr algn="ctr"/>
                      <a:r>
                        <a:rPr lang="en-US" sz="2000" dirty="0">
                          <a:latin typeface="Arial" panose="020B0604020202020204" pitchFamily="34" charset="0"/>
                          <a:cs typeface="Arial" panose="020B0604020202020204" pitchFamily="34" charset="0"/>
                        </a:rPr>
                        <a:t>Sugar</a:t>
                      </a:r>
                      <a:r>
                        <a:rPr lang="en-US" sz="2000" baseline="0" dirty="0">
                          <a:latin typeface="Arial" panose="020B0604020202020204" pitchFamily="34" charset="0"/>
                          <a:cs typeface="Arial" panose="020B0604020202020204" pitchFamily="34" charset="0"/>
                        </a:rPr>
                        <a:t> Recovery (%)</a:t>
                      </a:r>
                      <a:endParaRPr lang="en-US" sz="20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0"/>
                  </a:ext>
                </a:extLst>
              </a:tr>
              <a:tr h="370840">
                <a:tc>
                  <a:txBody>
                    <a:bodyPr/>
                    <a:lstStyle/>
                    <a:p>
                      <a:pPr algn="ctr"/>
                      <a:r>
                        <a:rPr lang="en-US" sz="2000" dirty="0">
                          <a:latin typeface="Arial" panose="020B0604020202020204" pitchFamily="34" charset="0"/>
                          <a:cs typeface="Arial" panose="020B0604020202020204" pitchFamily="34" charset="0"/>
                        </a:rPr>
                        <a:t>2021-2022</a:t>
                      </a:r>
                    </a:p>
                  </a:txBody>
                  <a:tcPr anchor="ctr"/>
                </a:tc>
                <a:tc>
                  <a:txBody>
                    <a:bodyPr/>
                    <a:lstStyle/>
                    <a:p>
                      <a:pPr algn="ctr"/>
                      <a:r>
                        <a:rPr lang="en-US" sz="2000" dirty="0">
                          <a:latin typeface="Arial" panose="020B0604020202020204" pitchFamily="34" charset="0"/>
                          <a:cs typeface="Arial" panose="020B0604020202020204" pitchFamily="34" charset="0"/>
                        </a:rPr>
                        <a:t>1,259,594</a:t>
                      </a:r>
                    </a:p>
                  </a:txBody>
                  <a:tcPr anchor="ctr"/>
                </a:tc>
                <a:tc>
                  <a:txBody>
                    <a:bodyPr/>
                    <a:lstStyle/>
                    <a:p>
                      <a:pPr algn="ctr"/>
                      <a:r>
                        <a:rPr lang="en-US" sz="2000" dirty="0">
                          <a:latin typeface="Arial" panose="020B0604020202020204" pitchFamily="34" charset="0"/>
                          <a:cs typeface="Arial" panose="020B0604020202020204" pitchFamily="34" charset="0"/>
                        </a:rPr>
                        <a:t>88,615,674</a:t>
                      </a:r>
                    </a:p>
                  </a:txBody>
                  <a:tcPr anchor="ctr"/>
                </a:tc>
                <a:tc>
                  <a:txBody>
                    <a:bodyPr/>
                    <a:lstStyle/>
                    <a:p>
                      <a:pPr algn="ctr"/>
                      <a:r>
                        <a:rPr lang="en-US" sz="2000" dirty="0">
                          <a:latin typeface="Arial" panose="020B0604020202020204" pitchFamily="34" charset="0"/>
                          <a:cs typeface="Arial" panose="020B0604020202020204" pitchFamily="34" charset="0"/>
                        </a:rPr>
                        <a:t>70.35</a:t>
                      </a:r>
                    </a:p>
                  </a:txBody>
                  <a:tcPr anchor="ctr"/>
                </a:tc>
                <a:tc>
                  <a:txBody>
                    <a:bodyPr/>
                    <a:lstStyle/>
                    <a:p>
                      <a:pPr algn="ctr"/>
                      <a:r>
                        <a:rPr lang="en-US" sz="2000" dirty="0">
                          <a:latin typeface="Arial" panose="020B0604020202020204" pitchFamily="34" charset="0"/>
                          <a:cs typeface="Arial" panose="020B0604020202020204" pitchFamily="34" charset="0"/>
                        </a:rPr>
                        <a:t>9.87</a:t>
                      </a:r>
                    </a:p>
                  </a:txBody>
                  <a:tcPr anchor="ctr"/>
                </a:tc>
                <a:extLst>
                  <a:ext uri="{0D108BD9-81ED-4DB2-BD59-A6C34878D82A}">
                    <a16:rowId xmlns:a16="http://schemas.microsoft.com/office/drawing/2014/main" val="10001"/>
                  </a:ext>
                </a:extLst>
              </a:tr>
              <a:tr h="192343">
                <a:tc gridSpan="5">
                  <a:txBody>
                    <a:bodyPr/>
                    <a:lstStyle/>
                    <a:p>
                      <a:pPr algn="r"/>
                      <a:r>
                        <a:rPr lang="en-US" sz="1600" dirty="0">
                          <a:latin typeface="Arial" panose="020B0604020202020204" pitchFamily="34" charset="0"/>
                          <a:cs typeface="Arial" panose="020B0604020202020204" pitchFamily="34" charset="0"/>
                        </a:rPr>
                        <a:t>(PSMA annual report,</a:t>
                      </a:r>
                      <a:r>
                        <a:rPr lang="en-US" sz="1600" baseline="0" dirty="0">
                          <a:latin typeface="Arial" panose="020B0604020202020204" pitchFamily="34" charset="0"/>
                          <a:cs typeface="Arial" panose="020B0604020202020204" pitchFamily="34" charset="0"/>
                        </a:rPr>
                        <a:t> 2021-22)</a:t>
                      </a:r>
                      <a:endParaRPr lang="en-US" sz="1600" dirty="0">
                        <a:latin typeface="Arial" panose="020B0604020202020204" pitchFamily="34" charset="0"/>
                        <a:cs typeface="Arial" panose="020B0604020202020204" pitchFamily="34" charset="0"/>
                      </a:endParaRPr>
                    </a:p>
                  </a:txBody>
                  <a:tcPr anchor="ctr"/>
                </a:tc>
                <a:tc hMerge="1">
                  <a:txBody>
                    <a:bodyPr/>
                    <a:lstStyle/>
                    <a:p>
                      <a:pPr algn="ctr"/>
                      <a:endParaRPr lang="en-US" dirty="0">
                        <a:latin typeface="Arial" panose="020B0604020202020204" pitchFamily="34" charset="0"/>
                        <a:cs typeface="Arial" panose="020B0604020202020204" pitchFamily="34" charset="0"/>
                      </a:endParaRPr>
                    </a:p>
                  </a:txBody>
                  <a:tcPr anchor="ctr"/>
                </a:tc>
                <a:tc hMerge="1">
                  <a:txBody>
                    <a:bodyPr/>
                    <a:lstStyle/>
                    <a:p>
                      <a:pPr algn="ctr"/>
                      <a:endParaRPr lang="en-US" dirty="0">
                        <a:latin typeface="Arial" panose="020B0604020202020204" pitchFamily="34" charset="0"/>
                        <a:cs typeface="Arial" panose="020B0604020202020204" pitchFamily="34" charset="0"/>
                      </a:endParaRPr>
                    </a:p>
                  </a:txBody>
                  <a:tcPr anchor="ctr"/>
                </a:tc>
                <a:tc hMerge="1">
                  <a:txBody>
                    <a:bodyPr/>
                    <a:lstStyle/>
                    <a:p>
                      <a:pPr algn="ctr"/>
                      <a:endParaRPr lang="en-US" dirty="0">
                        <a:latin typeface="Arial" panose="020B0604020202020204" pitchFamily="34" charset="0"/>
                        <a:cs typeface="Arial" panose="020B0604020202020204" pitchFamily="34" charset="0"/>
                      </a:endParaRPr>
                    </a:p>
                  </a:txBody>
                  <a:tcPr anchor="ctr"/>
                </a:tc>
                <a:tc hMerge="1">
                  <a:txBody>
                    <a:bodyPr/>
                    <a:lstStyle/>
                    <a:p>
                      <a:pPr algn="ctr"/>
                      <a:endParaRPr lang="en-US"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5331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Conclusion: the Benefits of IPM</a:t>
            </a:r>
          </a:p>
        </p:txBody>
      </p:sp>
      <p:sp>
        <p:nvSpPr>
          <p:cNvPr id="3" name="Content Placeholder 2"/>
          <p:cNvSpPr>
            <a:spLocks noGrp="1"/>
          </p:cNvSpPr>
          <p:nvPr>
            <p:ph idx="1"/>
          </p:nvPr>
        </p:nvSpPr>
        <p:spPr>
          <a:xfrm>
            <a:off x="457200" y="1355831"/>
            <a:ext cx="11493062" cy="5360279"/>
          </a:xfrm>
        </p:spPr>
        <p:txBody>
          <a:bodyPr>
            <a:noAutofit/>
          </a:bodyPr>
          <a:lstStyle/>
          <a:p>
            <a:pPr>
              <a:lnSpc>
                <a:spcPct val="150000"/>
              </a:lnSpc>
            </a:pPr>
            <a:r>
              <a:rPr lang="en-US" sz="2400" dirty="0">
                <a:solidFill>
                  <a:schemeClr val="tx1"/>
                </a:solidFill>
                <a:latin typeface="Arial" panose="020B0604020202020204" pitchFamily="34" charset="0"/>
                <a:cs typeface="Arial" panose="020B0604020202020204" pitchFamily="34" charset="0"/>
              </a:rPr>
              <a:t>Integrated Pest Management is an approach to pest control that promotes the use of a combination of techniques to manage pest populations in a sustainable and environmentally-friendly manner. </a:t>
            </a:r>
          </a:p>
          <a:p>
            <a:pPr>
              <a:lnSpc>
                <a:spcPct val="150000"/>
              </a:lnSpc>
            </a:pPr>
            <a:r>
              <a:rPr lang="en-US" sz="2400" dirty="0">
                <a:solidFill>
                  <a:schemeClr val="tx1"/>
                </a:solidFill>
                <a:latin typeface="Arial" panose="020B0604020202020204" pitchFamily="34" charset="0"/>
                <a:cs typeface="Arial" panose="020B0604020202020204" pitchFamily="34" charset="0"/>
              </a:rPr>
              <a:t>Implementation of IPM in sugarcane production can offer many benefits, including reduced reliance on chemical pesticides, improved crop yields and quality, and cost savings. </a:t>
            </a:r>
          </a:p>
          <a:p>
            <a:pPr>
              <a:lnSpc>
                <a:spcPct val="150000"/>
              </a:lnSpc>
            </a:pPr>
            <a:r>
              <a:rPr lang="en-US" sz="2400" dirty="0">
                <a:solidFill>
                  <a:schemeClr val="tx1"/>
                </a:solidFill>
                <a:latin typeface="Arial" panose="020B0604020202020204" pitchFamily="34" charset="0"/>
                <a:cs typeface="Arial" panose="020B0604020202020204" pitchFamily="34" charset="0"/>
              </a:rPr>
              <a:t>By understanding the components of IPM and implementing these practices in sugarcane production, growers can promote a sustainable and profitable industry for years to come.</a:t>
            </a:r>
          </a:p>
        </p:txBody>
      </p:sp>
    </p:spTree>
    <p:extLst>
      <p:ext uri="{BB962C8B-B14F-4D97-AF65-F5344CB8AC3E}">
        <p14:creationId xmlns:p14="http://schemas.microsoft.com/office/powerpoint/2010/main" val="2228096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ound Thank you Stickers - Ø 3cm - Self-adhesive - Black / Whit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637"/>
            <a:ext cx="12192000" cy="7186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89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r>
              <a:rPr lang="en-US" sz="3200" b="1" dirty="0">
                <a:solidFill>
                  <a:srgbClr val="0B02BE"/>
                </a:solidFill>
                <a:latin typeface="Arial" panose="020B0604020202020204" pitchFamily="34" charset="0"/>
                <a:cs typeface="Arial" panose="020B0604020202020204" pitchFamily="34" charset="0"/>
              </a:rPr>
              <a:t>WHAT IS INTEGRATED PEST MANAGEMENT (IPM)?</a:t>
            </a:r>
          </a:p>
        </p:txBody>
      </p:sp>
      <p:sp>
        <p:nvSpPr>
          <p:cNvPr id="3" name="Content Placeholder 2"/>
          <p:cNvSpPr>
            <a:spLocks noGrp="1"/>
          </p:cNvSpPr>
          <p:nvPr>
            <p:ph idx="1"/>
          </p:nvPr>
        </p:nvSpPr>
        <p:spPr>
          <a:xfrm>
            <a:off x="772510" y="1355831"/>
            <a:ext cx="11177752" cy="5360279"/>
          </a:xfrm>
        </p:spPr>
        <p:txBody>
          <a:bodyPr>
            <a:normAutofit/>
          </a:bodyPr>
          <a:lstStyle/>
          <a:p>
            <a:pPr algn="just"/>
            <a:r>
              <a:rPr lang="en-US" sz="2400" dirty="0">
                <a:solidFill>
                  <a:schemeClr val="tx1"/>
                </a:solidFill>
                <a:latin typeface="Arial" panose="020B0604020202020204" pitchFamily="34" charset="0"/>
                <a:cs typeface="Arial" panose="020B0604020202020204" pitchFamily="34" charset="0"/>
              </a:rPr>
              <a:t>Integrated Pest Management (IPM) is an approach to control pests that promotes the use of a combination of techniques to manage pest populations in a sustainable and environmentally-friendly manner. </a:t>
            </a:r>
          </a:p>
          <a:p>
            <a:pPr marL="0" indent="0">
              <a:buNone/>
            </a:pPr>
            <a:endParaRPr lang="en-US" sz="2400" dirty="0">
              <a:solidFill>
                <a:schemeClr val="tx1"/>
              </a:solidFill>
              <a:latin typeface="Arial" panose="020B0604020202020204" pitchFamily="34" charset="0"/>
              <a:cs typeface="Arial" panose="020B0604020202020204" pitchFamily="34" charset="0"/>
            </a:endParaRPr>
          </a:p>
          <a:p>
            <a:r>
              <a:rPr lang="en-US" sz="2400" dirty="0">
                <a:solidFill>
                  <a:schemeClr val="tx1"/>
                </a:solidFill>
                <a:latin typeface="Arial" panose="020B0604020202020204" pitchFamily="34" charset="0"/>
                <a:cs typeface="Arial" panose="020B0604020202020204" pitchFamily="34" charset="0"/>
              </a:rPr>
              <a:t>The IPM approach takes into account the biology and behavior of pests, as well as their interactions with the environment and surrounding ecosystem.</a:t>
            </a:r>
          </a:p>
          <a:p>
            <a:r>
              <a:rPr lang="en-US" sz="2400" dirty="0">
                <a:solidFill>
                  <a:schemeClr val="tx1"/>
                </a:solidFill>
                <a:latin typeface="Arial" panose="020B0604020202020204" pitchFamily="34" charset="0"/>
                <a:cs typeface="Arial" panose="020B0604020202020204" pitchFamily="34" charset="0"/>
              </a:rPr>
              <a:t>IPM is an approach that is gaining popularity, particularly in the agriculture industry, as it reduces the reliance on chemical pesticides, which can have harmful effects on the environment, as well as on people and wildlife. </a:t>
            </a:r>
          </a:p>
          <a:p>
            <a:r>
              <a:rPr lang="en-US" sz="2400" dirty="0">
                <a:solidFill>
                  <a:schemeClr val="tx1"/>
                </a:solidFill>
                <a:latin typeface="Arial" panose="020B0604020202020204" pitchFamily="34" charset="0"/>
                <a:cs typeface="Arial" panose="020B0604020202020204" pitchFamily="34" charset="0"/>
              </a:rPr>
              <a:t>The goal of IPM is to manage pests in a way that is effective, economically feasible, and sustainable in the long term.</a:t>
            </a:r>
          </a:p>
        </p:txBody>
      </p:sp>
    </p:spTree>
    <p:extLst>
      <p:ext uri="{BB962C8B-B14F-4D97-AF65-F5344CB8AC3E}">
        <p14:creationId xmlns:p14="http://schemas.microsoft.com/office/powerpoint/2010/main" val="396055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Integrated Pest Management (IPM) Components</a:t>
            </a:r>
          </a:p>
        </p:txBody>
      </p:sp>
      <p:sp>
        <p:nvSpPr>
          <p:cNvPr id="3" name="Content Placeholder 2"/>
          <p:cNvSpPr>
            <a:spLocks noGrp="1"/>
          </p:cNvSpPr>
          <p:nvPr>
            <p:ph idx="1"/>
          </p:nvPr>
        </p:nvSpPr>
        <p:spPr>
          <a:xfrm>
            <a:off x="295835" y="1355831"/>
            <a:ext cx="11654427" cy="5502169"/>
          </a:xfrm>
        </p:spPr>
        <p:txBody>
          <a:bodyPr>
            <a:normAutofit fontScale="85000" lnSpcReduction="10000"/>
          </a:bodyPr>
          <a:lstStyle/>
          <a:p>
            <a:pPr>
              <a:lnSpc>
                <a:spcPct val="150000"/>
              </a:lnSpc>
            </a:pPr>
            <a:r>
              <a:rPr lang="en-US" sz="2400" b="1" dirty="0">
                <a:solidFill>
                  <a:schemeClr val="tx1"/>
                </a:solidFill>
                <a:latin typeface="Arial" panose="020B0604020202020204" pitchFamily="34" charset="0"/>
                <a:cs typeface="Arial" panose="020B0604020202020204" pitchFamily="34" charset="0"/>
              </a:rPr>
              <a:t>MONITORING:</a:t>
            </a:r>
            <a:r>
              <a:rPr lang="en-US" sz="2400" dirty="0">
                <a:solidFill>
                  <a:schemeClr val="tx1"/>
                </a:solidFill>
                <a:latin typeface="Arial" panose="020B0604020202020204" pitchFamily="34" charset="0"/>
                <a:cs typeface="Arial" panose="020B0604020202020204" pitchFamily="34" charset="0"/>
              </a:rPr>
              <a:t> Regular inspections to identify pests and determine their population levels.</a:t>
            </a:r>
          </a:p>
          <a:p>
            <a:pPr>
              <a:lnSpc>
                <a:spcPct val="150000"/>
              </a:lnSpc>
            </a:pPr>
            <a:r>
              <a:rPr lang="en-US" sz="2400" b="1" dirty="0">
                <a:solidFill>
                  <a:schemeClr val="tx1"/>
                </a:solidFill>
                <a:latin typeface="Arial" panose="020B0604020202020204" pitchFamily="34" charset="0"/>
                <a:cs typeface="Arial" panose="020B0604020202020204" pitchFamily="34" charset="0"/>
              </a:rPr>
              <a:t>IDENTIFICATION: </a:t>
            </a:r>
            <a:r>
              <a:rPr lang="en-US" sz="2400" dirty="0">
                <a:solidFill>
                  <a:schemeClr val="tx1"/>
                </a:solidFill>
                <a:latin typeface="Arial" panose="020B0604020202020204" pitchFamily="34" charset="0"/>
                <a:cs typeface="Arial" panose="020B0604020202020204" pitchFamily="34" charset="0"/>
              </a:rPr>
              <a:t>Accurately identifying the pest species, as well as their life cycle, behavior, and habitat. </a:t>
            </a:r>
          </a:p>
          <a:p>
            <a:pPr>
              <a:lnSpc>
                <a:spcPct val="150000"/>
              </a:lnSpc>
            </a:pPr>
            <a:r>
              <a:rPr lang="en-US" sz="2400" b="1" dirty="0">
                <a:solidFill>
                  <a:schemeClr val="tx1"/>
                </a:solidFill>
                <a:latin typeface="Arial" panose="020B0604020202020204" pitchFamily="34" charset="0"/>
                <a:cs typeface="Arial" panose="020B0604020202020204" pitchFamily="34" charset="0"/>
              </a:rPr>
              <a:t>PREVENTION: </a:t>
            </a:r>
            <a:r>
              <a:rPr lang="en-US" sz="2400" dirty="0">
                <a:solidFill>
                  <a:schemeClr val="tx1"/>
                </a:solidFill>
                <a:latin typeface="Arial" panose="020B0604020202020204" pitchFamily="34" charset="0"/>
                <a:cs typeface="Arial" panose="020B0604020202020204" pitchFamily="34" charset="0"/>
              </a:rPr>
              <a:t>Taking steps to prevent pest infestations, such as implementing good sanitation practices.</a:t>
            </a:r>
          </a:p>
          <a:p>
            <a:pPr>
              <a:lnSpc>
                <a:spcPct val="150000"/>
              </a:lnSpc>
            </a:pPr>
            <a:r>
              <a:rPr lang="en-US" sz="2400" b="1" dirty="0">
                <a:solidFill>
                  <a:schemeClr val="tx1"/>
                </a:solidFill>
                <a:latin typeface="Arial" panose="020B0604020202020204" pitchFamily="34" charset="0"/>
                <a:cs typeface="Arial" panose="020B0604020202020204" pitchFamily="34" charset="0"/>
              </a:rPr>
              <a:t>CULTURAL CONTROL: </a:t>
            </a:r>
            <a:r>
              <a:rPr lang="en-US" sz="2400" dirty="0">
                <a:solidFill>
                  <a:schemeClr val="tx1"/>
                </a:solidFill>
                <a:latin typeface="Arial" panose="020B0604020202020204" pitchFamily="34" charset="0"/>
                <a:cs typeface="Arial" panose="020B0604020202020204" pitchFamily="34" charset="0"/>
              </a:rPr>
              <a:t>Using practices that make the environment less favorable for pests, such as crop rotation or planting pest-resistant varieties.</a:t>
            </a:r>
          </a:p>
          <a:p>
            <a:pPr>
              <a:lnSpc>
                <a:spcPct val="150000"/>
              </a:lnSpc>
            </a:pPr>
            <a:r>
              <a:rPr lang="en-US" sz="2400" b="1" dirty="0">
                <a:solidFill>
                  <a:schemeClr val="tx1"/>
                </a:solidFill>
                <a:latin typeface="Arial" panose="020B0604020202020204" pitchFamily="34" charset="0"/>
                <a:cs typeface="Arial" panose="020B0604020202020204" pitchFamily="34" charset="0"/>
              </a:rPr>
              <a:t>BIOLOGICAL CONTROL: </a:t>
            </a:r>
            <a:r>
              <a:rPr lang="en-US" sz="2400" dirty="0">
                <a:solidFill>
                  <a:schemeClr val="tx1"/>
                </a:solidFill>
                <a:latin typeface="Arial" panose="020B0604020202020204" pitchFamily="34" charset="0"/>
                <a:cs typeface="Arial" panose="020B0604020202020204" pitchFamily="34" charset="0"/>
              </a:rPr>
              <a:t>Using natural enemies of pests, such as predators or parasites, to control populations.</a:t>
            </a:r>
          </a:p>
          <a:p>
            <a:pPr>
              <a:lnSpc>
                <a:spcPct val="150000"/>
              </a:lnSpc>
            </a:pPr>
            <a:r>
              <a:rPr lang="en-US" sz="2400" b="1" dirty="0">
                <a:solidFill>
                  <a:schemeClr val="tx1"/>
                </a:solidFill>
                <a:latin typeface="Arial" panose="020B0604020202020204" pitchFamily="34" charset="0"/>
                <a:cs typeface="Arial" panose="020B0604020202020204" pitchFamily="34" charset="0"/>
              </a:rPr>
              <a:t>CHEMICAL CONTROL: </a:t>
            </a:r>
            <a:r>
              <a:rPr lang="en-US" sz="2400" dirty="0">
                <a:solidFill>
                  <a:schemeClr val="tx1"/>
                </a:solidFill>
                <a:latin typeface="Arial" panose="020B0604020202020204" pitchFamily="34" charset="0"/>
                <a:cs typeface="Arial" panose="020B0604020202020204" pitchFamily="34" charset="0"/>
              </a:rPr>
              <a:t>Using pesticides when necessary, but only as a last resort.</a:t>
            </a:r>
          </a:p>
        </p:txBody>
      </p:sp>
    </p:spTree>
    <p:extLst>
      <p:ext uri="{BB962C8B-B14F-4D97-AF65-F5344CB8AC3E}">
        <p14:creationId xmlns:p14="http://schemas.microsoft.com/office/powerpoint/2010/main" val="227072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19" y="677914"/>
            <a:ext cx="10216055" cy="677917"/>
          </a:xfrm>
        </p:spPr>
        <p:txBody>
          <a:bodyPr>
            <a:normAutofit/>
          </a:bodyPr>
          <a:lstStyle/>
          <a:p>
            <a:pPr algn="ctr"/>
            <a:r>
              <a:rPr lang="en-US" sz="3200" b="1" dirty="0">
                <a:solidFill>
                  <a:srgbClr val="0B02BE"/>
                </a:solidFill>
                <a:latin typeface="Arial" panose="020B0604020202020204" pitchFamily="34" charset="0"/>
                <a:cs typeface="Arial" panose="020B0604020202020204" pitchFamily="34" charset="0"/>
              </a:rPr>
              <a:t>Implementing IPM in Sugarcane</a:t>
            </a:r>
          </a:p>
        </p:txBody>
      </p:sp>
      <p:sp>
        <p:nvSpPr>
          <p:cNvPr id="3" name="Content Placeholder 2"/>
          <p:cNvSpPr>
            <a:spLocks noGrp="1"/>
          </p:cNvSpPr>
          <p:nvPr>
            <p:ph idx="1"/>
          </p:nvPr>
        </p:nvSpPr>
        <p:spPr>
          <a:xfrm>
            <a:off x="141890" y="1355831"/>
            <a:ext cx="11808372" cy="5360279"/>
          </a:xfrm>
        </p:spPr>
        <p:txBody>
          <a:bodyPr>
            <a:normAutofit fontScale="92500" lnSpcReduction="10000"/>
          </a:bodyPr>
          <a:lstStyle/>
          <a:p>
            <a:pPr marL="0" indent="0">
              <a:lnSpc>
                <a:spcPct val="150000"/>
              </a:lnSpc>
              <a:buNone/>
            </a:pPr>
            <a:r>
              <a:rPr lang="en-US" sz="2400" dirty="0">
                <a:solidFill>
                  <a:schemeClr val="tx1"/>
                </a:solidFill>
                <a:latin typeface="Arial" panose="020B0604020202020204" pitchFamily="34" charset="0"/>
                <a:cs typeface="Arial" panose="020B0604020202020204" pitchFamily="34" charset="0"/>
              </a:rPr>
              <a:t>The implementation of IPM in sugarcane production involves a holistic approach to control pests. Some of the key elements of an IPM program for sugarcane include:</a:t>
            </a:r>
          </a:p>
          <a:p>
            <a:pPr>
              <a:lnSpc>
                <a:spcPct val="150000"/>
              </a:lnSpc>
            </a:pPr>
            <a:r>
              <a:rPr lang="en-US" sz="2400" b="1" dirty="0">
                <a:solidFill>
                  <a:schemeClr val="tx1"/>
                </a:solidFill>
                <a:latin typeface="Arial" panose="020B0604020202020204" pitchFamily="34" charset="0"/>
                <a:cs typeface="Arial" panose="020B0604020202020204" pitchFamily="34" charset="0"/>
              </a:rPr>
              <a:t>Monitoring (Pest Scouting): </a:t>
            </a:r>
            <a:r>
              <a:rPr lang="en-US" sz="2400" dirty="0">
                <a:solidFill>
                  <a:schemeClr val="tx1"/>
                </a:solidFill>
                <a:latin typeface="Arial" panose="020B0604020202020204" pitchFamily="34" charset="0"/>
                <a:cs typeface="Arial" panose="020B0604020202020204" pitchFamily="34" charset="0"/>
              </a:rPr>
              <a:t>Regular monitoring of the sugarcane crop for signs of pest infestations, as well as tracking the population levels of pests. </a:t>
            </a:r>
          </a:p>
          <a:p>
            <a:pPr>
              <a:lnSpc>
                <a:spcPct val="150000"/>
              </a:lnSpc>
            </a:pPr>
            <a:r>
              <a:rPr lang="en-US" sz="2400" b="1" dirty="0">
                <a:solidFill>
                  <a:schemeClr val="tx1"/>
                </a:solidFill>
                <a:latin typeface="Arial" panose="020B0604020202020204" pitchFamily="34" charset="0"/>
                <a:cs typeface="Arial" panose="020B0604020202020204" pitchFamily="34" charset="0"/>
              </a:rPr>
              <a:t>Prevention: </a:t>
            </a:r>
            <a:r>
              <a:rPr lang="en-US" sz="2400" dirty="0">
                <a:solidFill>
                  <a:schemeClr val="tx1"/>
                </a:solidFill>
                <a:latin typeface="Arial" panose="020B0604020202020204" pitchFamily="34" charset="0"/>
                <a:cs typeface="Arial" panose="020B0604020202020204" pitchFamily="34" charset="0"/>
              </a:rPr>
              <a:t>Good agricultural practices, such as crop rotation and maintaining healthy soil, can help prevent pest infestations. </a:t>
            </a:r>
          </a:p>
          <a:p>
            <a:pPr>
              <a:lnSpc>
                <a:spcPct val="150000"/>
              </a:lnSpc>
            </a:pPr>
            <a:r>
              <a:rPr lang="en-US" sz="2400" b="1" dirty="0">
                <a:solidFill>
                  <a:schemeClr val="tx1"/>
                </a:solidFill>
                <a:latin typeface="Arial" panose="020B0604020202020204" pitchFamily="34" charset="0"/>
                <a:cs typeface="Arial" panose="020B0604020202020204" pitchFamily="34" charset="0"/>
              </a:rPr>
              <a:t>Biological Control: </a:t>
            </a:r>
            <a:r>
              <a:rPr lang="en-US" sz="2400" dirty="0">
                <a:solidFill>
                  <a:schemeClr val="tx1"/>
                </a:solidFill>
                <a:latin typeface="Arial" panose="020B0604020202020204" pitchFamily="34" charset="0"/>
                <a:cs typeface="Arial" panose="020B0604020202020204" pitchFamily="34" charset="0"/>
              </a:rPr>
              <a:t>The use of natural enemies of pests, such as predators and parasites, can be an effective way to control pest populations.</a:t>
            </a:r>
          </a:p>
          <a:p>
            <a:pPr>
              <a:lnSpc>
                <a:spcPct val="150000"/>
              </a:lnSpc>
            </a:pPr>
            <a:r>
              <a:rPr lang="en-US" sz="2400" b="1" dirty="0">
                <a:solidFill>
                  <a:schemeClr val="tx1"/>
                </a:solidFill>
                <a:latin typeface="Arial" panose="020B0604020202020204" pitchFamily="34" charset="0"/>
                <a:cs typeface="Arial" panose="020B0604020202020204" pitchFamily="34" charset="0"/>
              </a:rPr>
              <a:t>Chemical Control: </a:t>
            </a:r>
            <a:r>
              <a:rPr lang="en-US" sz="2400" dirty="0">
                <a:solidFill>
                  <a:schemeClr val="tx1"/>
                </a:solidFill>
                <a:latin typeface="Arial" panose="020B0604020202020204" pitchFamily="34" charset="0"/>
                <a:cs typeface="Arial" panose="020B0604020202020204" pitchFamily="34" charset="0"/>
              </a:rPr>
              <a:t>The use of chemical pesticides is only recommended when other methods have failed, and when the pesticide is deemed safe and effective.</a:t>
            </a:r>
          </a:p>
          <a:p>
            <a:pPr>
              <a:lnSpc>
                <a:spcPct val="150000"/>
              </a:lnSpc>
            </a:pP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869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6072" y="658907"/>
            <a:ext cx="10300446" cy="584775"/>
          </a:xfrm>
          <a:prstGeom prst="rect">
            <a:avLst/>
          </a:prstGeom>
          <a:noFill/>
        </p:spPr>
        <p:txBody>
          <a:bodyPr wrap="square" rtlCol="0">
            <a:spAutoFit/>
          </a:bodyPr>
          <a:lstStyle/>
          <a:p>
            <a:pPr algn="ctr"/>
            <a:r>
              <a:rPr lang="en-US" sz="3200" b="1" dirty="0">
                <a:solidFill>
                  <a:srgbClr val="0B02BE"/>
                </a:solidFill>
                <a:latin typeface="Arial" pitchFamily="34" charset="0"/>
                <a:cs typeface="Arial" pitchFamily="34" charset="0"/>
              </a:rPr>
              <a:t>Generation / Active Period of Sugarcane Borers</a:t>
            </a:r>
          </a:p>
        </p:txBody>
      </p:sp>
      <p:graphicFrame>
        <p:nvGraphicFramePr>
          <p:cNvPr id="6" name="Content Placeholder 3"/>
          <p:cNvGraphicFramePr>
            <a:graphicFrameLocks/>
          </p:cNvGraphicFramePr>
          <p:nvPr>
            <p:extLst>
              <p:ext uri="{D42A27DB-BD31-4B8C-83A1-F6EECF244321}">
                <p14:modId xmlns:p14="http://schemas.microsoft.com/office/powerpoint/2010/main" val="1863309525"/>
              </p:ext>
            </p:extLst>
          </p:nvPr>
        </p:nvGraphicFramePr>
        <p:xfrm>
          <a:off x="1707776" y="1789767"/>
          <a:ext cx="9654989" cy="3952126"/>
        </p:xfrm>
        <a:graphic>
          <a:graphicData uri="http://schemas.openxmlformats.org/drawingml/2006/table">
            <a:tbl>
              <a:tblPr firstRow="1" bandRow="1">
                <a:tableStyleId>{5C22544A-7EE6-4342-B048-85BDC9FD1C3A}</a:tableStyleId>
              </a:tblPr>
              <a:tblGrid>
                <a:gridCol w="3249906">
                  <a:extLst>
                    <a:ext uri="{9D8B030D-6E8A-4147-A177-3AD203B41FA5}">
                      <a16:colId xmlns:a16="http://schemas.microsoft.com/office/drawing/2014/main" val="20000"/>
                    </a:ext>
                  </a:extLst>
                </a:gridCol>
                <a:gridCol w="3204292">
                  <a:extLst>
                    <a:ext uri="{9D8B030D-6E8A-4147-A177-3AD203B41FA5}">
                      <a16:colId xmlns:a16="http://schemas.microsoft.com/office/drawing/2014/main" val="20001"/>
                    </a:ext>
                  </a:extLst>
                </a:gridCol>
                <a:gridCol w="3200791">
                  <a:extLst>
                    <a:ext uri="{9D8B030D-6E8A-4147-A177-3AD203B41FA5}">
                      <a16:colId xmlns:a16="http://schemas.microsoft.com/office/drawing/2014/main" val="20002"/>
                    </a:ext>
                  </a:extLst>
                </a:gridCol>
              </a:tblGrid>
              <a:tr h="1220802">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Name of Borer</a:t>
                      </a:r>
                      <a:endParaRPr lang="en-AU" sz="24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No. of Generation</a:t>
                      </a:r>
                    </a:p>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 in a year</a:t>
                      </a:r>
                      <a:endParaRPr lang="en-AU" sz="24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Active Period</a:t>
                      </a:r>
                      <a:endParaRPr lang="en-AU" sz="2400" b="1" kern="50" dirty="0">
                        <a:solidFill>
                          <a:schemeClr val="dk1"/>
                        </a:solidFill>
                        <a:effectLst/>
                        <a:latin typeface="Arial" pitchFamily="34" charset="0"/>
                        <a:ea typeface="+mn-ea"/>
                        <a:cs typeface="Arial" pitchFamily="34" charset="0"/>
                      </a:endParaRPr>
                    </a:p>
                  </a:txBody>
                  <a:tcPr marL="34925" marR="34925" marT="34925" marB="34925" anchor="ctr"/>
                </a:tc>
                <a:extLst>
                  <a:ext uri="{0D108BD9-81ED-4DB2-BD59-A6C34878D82A}">
                    <a16:rowId xmlns:a16="http://schemas.microsoft.com/office/drawing/2014/main" val="10000"/>
                  </a:ext>
                </a:extLst>
              </a:tr>
              <a:tr h="682831">
                <a:tc>
                  <a:txBody>
                    <a:bodyPr/>
                    <a:lstStyle/>
                    <a:p>
                      <a:pPr marL="0" marR="0" algn="l"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Top Borer</a:t>
                      </a:r>
                      <a:endParaRPr lang="en-AU" sz="24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4-5</a:t>
                      </a:r>
                      <a:endParaRPr lang="en-AU" sz="24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Feb-Nov </a:t>
                      </a:r>
                      <a:endParaRPr lang="en-AU" sz="2400" kern="50" dirty="0">
                        <a:solidFill>
                          <a:schemeClr val="dk1"/>
                        </a:solidFill>
                        <a:effectLst/>
                        <a:latin typeface="Arial" pitchFamily="34" charset="0"/>
                        <a:ea typeface="+mn-ea"/>
                        <a:cs typeface="Arial" pitchFamily="34" charset="0"/>
                      </a:endParaRPr>
                    </a:p>
                  </a:txBody>
                  <a:tcPr marL="34925" marR="34925" marT="34925" marB="34925" anchor="ctr"/>
                </a:tc>
                <a:extLst>
                  <a:ext uri="{0D108BD9-81ED-4DB2-BD59-A6C34878D82A}">
                    <a16:rowId xmlns:a16="http://schemas.microsoft.com/office/drawing/2014/main" val="10001"/>
                  </a:ext>
                </a:extLst>
              </a:tr>
              <a:tr h="682831">
                <a:tc>
                  <a:txBody>
                    <a:bodyPr/>
                    <a:lstStyle/>
                    <a:p>
                      <a:pPr marL="0" marR="0" algn="l"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 Stem Borer</a:t>
                      </a:r>
                      <a:endParaRPr lang="en-AU" sz="24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4-5</a:t>
                      </a:r>
                      <a:endParaRPr lang="en-AU" sz="24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Mar-Nov</a:t>
                      </a:r>
                      <a:endParaRPr lang="en-AU" sz="2400" kern="50" dirty="0">
                        <a:solidFill>
                          <a:schemeClr val="dk1"/>
                        </a:solidFill>
                        <a:effectLst/>
                        <a:latin typeface="Arial" pitchFamily="34" charset="0"/>
                        <a:ea typeface="+mn-ea"/>
                        <a:cs typeface="Arial" pitchFamily="34" charset="0"/>
                      </a:endParaRPr>
                    </a:p>
                  </a:txBody>
                  <a:tcPr marL="34925" marR="34925" marT="34925" marB="34925" anchor="ctr"/>
                </a:tc>
                <a:extLst>
                  <a:ext uri="{0D108BD9-81ED-4DB2-BD59-A6C34878D82A}">
                    <a16:rowId xmlns:a16="http://schemas.microsoft.com/office/drawing/2014/main" val="10002"/>
                  </a:ext>
                </a:extLst>
              </a:tr>
              <a:tr h="682831">
                <a:tc>
                  <a:txBody>
                    <a:bodyPr/>
                    <a:lstStyle/>
                    <a:p>
                      <a:pPr marL="0" marR="0" algn="l"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 Root Borer</a:t>
                      </a:r>
                      <a:endParaRPr lang="en-AU" sz="24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3-4</a:t>
                      </a:r>
                      <a:endParaRPr lang="en-AU" sz="24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Apr-Nov</a:t>
                      </a:r>
                      <a:endParaRPr lang="en-AU" sz="2400" kern="50" dirty="0">
                        <a:solidFill>
                          <a:schemeClr val="dk1"/>
                        </a:solidFill>
                        <a:effectLst/>
                        <a:latin typeface="Arial" pitchFamily="34" charset="0"/>
                        <a:ea typeface="+mn-ea"/>
                        <a:cs typeface="Arial" pitchFamily="34" charset="0"/>
                      </a:endParaRPr>
                    </a:p>
                  </a:txBody>
                  <a:tcPr marL="34925" marR="34925" marT="34925" marB="34925" anchor="ctr"/>
                </a:tc>
                <a:extLst>
                  <a:ext uri="{0D108BD9-81ED-4DB2-BD59-A6C34878D82A}">
                    <a16:rowId xmlns:a16="http://schemas.microsoft.com/office/drawing/2014/main" val="10003"/>
                  </a:ext>
                </a:extLst>
              </a:tr>
              <a:tr h="682831">
                <a:tc>
                  <a:txBody>
                    <a:bodyPr/>
                    <a:lstStyle/>
                    <a:p>
                      <a:pPr marL="0" marR="0" algn="l"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 Gurdaspur Borer</a:t>
                      </a:r>
                      <a:endParaRPr lang="en-AU" sz="24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2-3</a:t>
                      </a:r>
                      <a:endParaRPr lang="en-AU" sz="24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400" kern="50" dirty="0">
                          <a:effectLst/>
                          <a:latin typeface="Arial" panose="020B0604020202020204" pitchFamily="34" charset="0"/>
                          <a:cs typeface="Arial" panose="020B0604020202020204" pitchFamily="34" charset="0"/>
                        </a:rPr>
                        <a:t>Jul-Oct</a:t>
                      </a:r>
                      <a:endParaRPr lang="en-AU" sz="2400" kern="50" dirty="0">
                        <a:solidFill>
                          <a:schemeClr val="dk1"/>
                        </a:solidFill>
                        <a:effectLst/>
                        <a:latin typeface="Arial" pitchFamily="34" charset="0"/>
                        <a:ea typeface="+mn-ea"/>
                        <a:cs typeface="Arial" pitchFamily="34" charset="0"/>
                      </a:endParaRPr>
                    </a:p>
                  </a:txBody>
                  <a:tcPr marL="34925" marR="34925" marT="34925" marB="34925"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7756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7458" y="678051"/>
            <a:ext cx="9215718" cy="584775"/>
          </a:xfrm>
          <a:prstGeom prst="rect">
            <a:avLst/>
          </a:prstGeom>
          <a:noFill/>
        </p:spPr>
        <p:txBody>
          <a:bodyPr wrap="square" rtlCol="0">
            <a:spAutoFit/>
          </a:bodyPr>
          <a:lstStyle/>
          <a:p>
            <a:pPr algn="ctr"/>
            <a:r>
              <a:rPr lang="en-US" sz="3200" b="1" dirty="0">
                <a:solidFill>
                  <a:srgbClr val="0B02BE"/>
                </a:solidFill>
                <a:latin typeface="Arial" pitchFamily="34" charset="0"/>
                <a:cs typeface="Arial" pitchFamily="34" charset="0"/>
              </a:rPr>
              <a:t>ETL of Sugarcane Pest</a:t>
            </a:r>
          </a:p>
        </p:txBody>
      </p:sp>
      <p:graphicFrame>
        <p:nvGraphicFramePr>
          <p:cNvPr id="6" name="Content Placeholder 3"/>
          <p:cNvGraphicFramePr>
            <a:graphicFrameLocks/>
          </p:cNvGraphicFramePr>
          <p:nvPr>
            <p:extLst>
              <p:ext uri="{D42A27DB-BD31-4B8C-83A1-F6EECF244321}">
                <p14:modId xmlns:p14="http://schemas.microsoft.com/office/powerpoint/2010/main" val="4098972478"/>
              </p:ext>
            </p:extLst>
          </p:nvPr>
        </p:nvGraphicFramePr>
        <p:xfrm>
          <a:off x="1479177" y="1425389"/>
          <a:ext cx="9480176" cy="5109884"/>
        </p:xfrm>
        <a:graphic>
          <a:graphicData uri="http://schemas.openxmlformats.org/drawingml/2006/table">
            <a:tbl>
              <a:tblPr firstRow="1" bandRow="1">
                <a:tableStyleId>{5C22544A-7EE6-4342-B048-85BDC9FD1C3A}</a:tableStyleId>
              </a:tblPr>
              <a:tblGrid>
                <a:gridCol w="3426568">
                  <a:extLst>
                    <a:ext uri="{9D8B030D-6E8A-4147-A177-3AD203B41FA5}">
                      <a16:colId xmlns:a16="http://schemas.microsoft.com/office/drawing/2014/main" val="20000"/>
                    </a:ext>
                  </a:extLst>
                </a:gridCol>
                <a:gridCol w="6053608">
                  <a:extLst>
                    <a:ext uri="{9D8B030D-6E8A-4147-A177-3AD203B41FA5}">
                      <a16:colId xmlns:a16="http://schemas.microsoft.com/office/drawing/2014/main" val="20001"/>
                    </a:ext>
                  </a:extLst>
                </a:gridCol>
              </a:tblGrid>
              <a:tr h="393068">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Name of Borer</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Economic Threshold Level</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0"/>
                  </a:ext>
                </a:extLst>
              </a:tr>
              <a:tr h="393068">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Top Borer</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8-10%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1"/>
                  </a:ext>
                </a:extLst>
              </a:tr>
              <a:tr h="393068">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Stem Borer</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8-10%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2"/>
                  </a:ext>
                </a:extLst>
              </a:tr>
              <a:tr h="393068">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Root Borer</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8-10%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3"/>
                  </a:ext>
                </a:extLst>
              </a:tr>
              <a:tr h="393068">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Gurdaspur Borer</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8-10%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4"/>
                  </a:ext>
                </a:extLst>
              </a:tr>
              <a:tr h="393068">
                <a:tc>
                  <a:txBody>
                    <a:bodyPr/>
                    <a:lstStyle/>
                    <a:p>
                      <a:pPr marL="0" marR="0" algn="l" defTabSz="914400" rtl="0" eaLnBrk="1" latinLnBrk="0" hangingPunct="1">
                        <a:spcBef>
                          <a:spcPts val="0"/>
                        </a:spcBef>
                        <a:spcAft>
                          <a:spcPts val="0"/>
                        </a:spcAft>
                      </a:pPr>
                      <a:r>
                        <a:rPr lang="en-AU" sz="2000" kern="50" dirty="0" err="1">
                          <a:effectLst/>
                          <a:latin typeface="Arial" panose="020B0604020202020204" pitchFamily="34" charset="0"/>
                          <a:cs typeface="Arial" panose="020B0604020202020204" pitchFamily="34" charset="0"/>
                        </a:rPr>
                        <a:t>Pyrilla</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 / Leaf</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5"/>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Mites</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10 / Leaf</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6"/>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Termites</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10% Damage</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7"/>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Mealy Bug</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3-5 Adults</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8"/>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Grasshopper (</a:t>
                      </a:r>
                      <a:r>
                        <a:rPr lang="en-AU" sz="2000" kern="50" dirty="0" err="1">
                          <a:effectLst/>
                          <a:latin typeface="Arial" panose="020B0604020202020204" pitchFamily="34" charset="0"/>
                          <a:cs typeface="Arial" panose="020B0604020202020204" pitchFamily="34" charset="0"/>
                        </a:rPr>
                        <a:t>Tokka</a:t>
                      </a:r>
                      <a:r>
                        <a:rPr lang="en-AU" sz="2000" kern="50" dirty="0">
                          <a:effectLst/>
                          <a:latin typeface="Arial" panose="020B0604020202020204" pitchFamily="34" charset="0"/>
                          <a:cs typeface="Arial" panose="020B0604020202020204" pitchFamily="34" charset="0"/>
                        </a:rPr>
                        <a:t>)</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2000" kern="50" dirty="0">
                          <a:effectLst/>
                          <a:latin typeface="Arial" panose="020B0604020202020204" pitchFamily="34" charset="0"/>
                          <a:cs typeface="Arial" panose="020B0604020202020204" pitchFamily="34" charset="0"/>
                        </a:rPr>
                        <a:t>On Appearance</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9"/>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White Fly</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10 / Leaf</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0"/>
                  </a:ext>
                </a:extLst>
              </a:tr>
              <a:tr h="393068">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Black Bug</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10 / </a:t>
                      </a:r>
                      <a:r>
                        <a:rPr lang="en-AU" sz="2000" kern="50" dirty="0" err="1">
                          <a:effectLst/>
                          <a:latin typeface="Arial" panose="020B0604020202020204" pitchFamily="34" charset="0"/>
                          <a:cs typeface="Arial" panose="020B0604020202020204" pitchFamily="34" charset="0"/>
                        </a:rPr>
                        <a:t>Sheeth</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1"/>
                  </a:ext>
                </a:extLst>
              </a:tr>
              <a:tr h="393068">
                <a:tc>
                  <a:txBody>
                    <a:bodyPr/>
                    <a:lstStyle/>
                    <a:p>
                      <a:pPr marL="0" marR="0" algn="l" defTabSz="914400" rtl="0" eaLnBrk="1" latinLnBrk="0" hangingPunct="1">
                        <a:spcBef>
                          <a:spcPts val="0"/>
                        </a:spcBef>
                        <a:spcAft>
                          <a:spcPts val="0"/>
                        </a:spcAft>
                      </a:pPr>
                      <a:r>
                        <a:rPr lang="en-AU" sz="2000" kern="50" dirty="0" err="1">
                          <a:effectLst/>
                          <a:latin typeface="Arial" panose="020B0604020202020204" pitchFamily="34" charset="0"/>
                          <a:cs typeface="Arial" panose="020B0604020202020204" pitchFamily="34" charset="0"/>
                        </a:rPr>
                        <a:t>Roddents</a:t>
                      </a:r>
                      <a:endParaRPr lang="en-AU" sz="2000" b="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5 Live Burrows / Acre</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97029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3305" y="662285"/>
            <a:ext cx="7162800" cy="584775"/>
          </a:xfrm>
          <a:prstGeom prst="rect">
            <a:avLst/>
          </a:prstGeom>
          <a:noFill/>
        </p:spPr>
        <p:txBody>
          <a:bodyPr wrap="square" rtlCol="0">
            <a:spAutoFit/>
          </a:bodyPr>
          <a:lstStyle/>
          <a:p>
            <a:pPr algn="ctr"/>
            <a:r>
              <a:rPr lang="en-US" sz="3200" b="1" dirty="0">
                <a:solidFill>
                  <a:srgbClr val="0B02BE"/>
                </a:solidFill>
                <a:latin typeface="Arial" pitchFamily="34" charset="0"/>
                <a:cs typeface="Arial" pitchFamily="34" charset="0"/>
              </a:rPr>
              <a:t>Production Losses</a:t>
            </a:r>
          </a:p>
        </p:txBody>
      </p:sp>
      <p:graphicFrame>
        <p:nvGraphicFramePr>
          <p:cNvPr id="6" name="Content Placeholder 3"/>
          <p:cNvGraphicFramePr>
            <a:graphicFrameLocks/>
          </p:cNvGraphicFramePr>
          <p:nvPr>
            <p:extLst>
              <p:ext uri="{D42A27DB-BD31-4B8C-83A1-F6EECF244321}">
                <p14:modId xmlns:p14="http://schemas.microsoft.com/office/powerpoint/2010/main" val="4131106710"/>
              </p:ext>
            </p:extLst>
          </p:nvPr>
        </p:nvGraphicFramePr>
        <p:xfrm>
          <a:off x="1089210" y="1347804"/>
          <a:ext cx="10609730" cy="5262826"/>
        </p:xfrm>
        <a:graphic>
          <a:graphicData uri="http://schemas.openxmlformats.org/drawingml/2006/table">
            <a:tbl>
              <a:tblPr firstRow="1" bandRow="1">
                <a:tableStyleId>{5C22544A-7EE6-4342-B048-85BDC9FD1C3A}</a:tableStyleId>
              </a:tblPr>
              <a:tblGrid>
                <a:gridCol w="3200402">
                  <a:extLst>
                    <a:ext uri="{9D8B030D-6E8A-4147-A177-3AD203B41FA5}">
                      <a16:colId xmlns:a16="http://schemas.microsoft.com/office/drawing/2014/main" val="20000"/>
                    </a:ext>
                  </a:extLst>
                </a:gridCol>
                <a:gridCol w="4119488">
                  <a:extLst>
                    <a:ext uri="{9D8B030D-6E8A-4147-A177-3AD203B41FA5}">
                      <a16:colId xmlns:a16="http://schemas.microsoft.com/office/drawing/2014/main" val="20001"/>
                    </a:ext>
                  </a:extLst>
                </a:gridCol>
                <a:gridCol w="3289840">
                  <a:extLst>
                    <a:ext uri="{9D8B030D-6E8A-4147-A177-3AD203B41FA5}">
                      <a16:colId xmlns:a16="http://schemas.microsoft.com/office/drawing/2014/main" val="20002"/>
                    </a:ext>
                  </a:extLst>
                </a:gridCol>
              </a:tblGrid>
              <a:tr h="687628">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Name of Pest</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 Reduction in Cane Yield (tons/ha)</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Reduction in Sugar</a:t>
                      </a:r>
                      <a:r>
                        <a:rPr lang="en-AU" sz="2000" kern="50" baseline="0" dirty="0">
                          <a:effectLst/>
                          <a:latin typeface="Arial" panose="020B0604020202020204" pitchFamily="34" charset="0"/>
                          <a:cs typeface="Arial" panose="020B0604020202020204" pitchFamily="34" charset="0"/>
                        </a:rPr>
                        <a:t> Recovery %</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0"/>
                  </a:ext>
                </a:extLst>
              </a:tr>
              <a:tr h="366269">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Top Borer</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21-37</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0.2</a:t>
                      </a:r>
                      <a:r>
                        <a:rPr lang="en-AU" sz="2000" kern="50" baseline="0" dirty="0">
                          <a:effectLst/>
                          <a:latin typeface="Arial" panose="020B0604020202020204" pitchFamily="34" charset="0"/>
                          <a:cs typeface="Arial" panose="020B0604020202020204" pitchFamily="34" charset="0"/>
                        </a:rPr>
                        <a:t> - </a:t>
                      </a:r>
                      <a:r>
                        <a:rPr lang="en-AU" sz="2000" kern="50" dirty="0">
                          <a:effectLst/>
                          <a:latin typeface="Arial" panose="020B0604020202020204" pitchFamily="34" charset="0"/>
                          <a:cs typeface="Arial" panose="020B0604020202020204" pitchFamily="34" charset="0"/>
                        </a:rPr>
                        <a:t>4.1</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1"/>
                  </a:ext>
                </a:extLst>
              </a:tr>
              <a:tr h="366269">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Stem Borer</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31-33</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1.7 – 3.07</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2"/>
                  </a:ext>
                </a:extLst>
              </a:tr>
              <a:tr h="366269">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Root Borer</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32-35</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0.3 – 2.9</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3"/>
                  </a:ext>
                </a:extLst>
              </a:tr>
              <a:tr h="366269">
                <a:tc>
                  <a:txBody>
                    <a:bodyPr/>
                    <a:lstStyle/>
                    <a:p>
                      <a:pPr marL="0" marR="0" algn="l"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Gurdaspur Borer</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25-30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0.3 – 2.1</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4"/>
                  </a:ext>
                </a:extLst>
              </a:tr>
              <a:tr h="366269">
                <a:tc>
                  <a:txBody>
                    <a:bodyPr/>
                    <a:lstStyle/>
                    <a:p>
                      <a:pPr marL="0" marR="0" algn="l" defTabSz="914400" rtl="0" eaLnBrk="1" latinLnBrk="0" hangingPunct="1">
                        <a:spcBef>
                          <a:spcPts val="0"/>
                        </a:spcBef>
                        <a:spcAft>
                          <a:spcPts val="0"/>
                        </a:spcAft>
                      </a:pPr>
                      <a:r>
                        <a:rPr lang="en-AU" sz="2000" kern="50" dirty="0" err="1">
                          <a:effectLst/>
                          <a:latin typeface="Arial" panose="020B0604020202020204" pitchFamily="34" charset="0"/>
                          <a:cs typeface="Arial" panose="020B0604020202020204" pitchFamily="34" charset="0"/>
                        </a:rPr>
                        <a:t>Pyrilla</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14.7</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2.0 – 3.0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5"/>
                  </a:ext>
                </a:extLst>
              </a:tr>
              <a:tr h="366269">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Mites</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16-20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0.2 – 1.3</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6"/>
                  </a:ext>
                </a:extLst>
              </a:tr>
              <a:tr h="366269">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Termites</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18-22</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2.7 - 4.5</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7"/>
                  </a:ext>
                </a:extLst>
              </a:tr>
              <a:tr h="366269">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Grasshopper (</a:t>
                      </a:r>
                      <a:r>
                        <a:rPr lang="en-AU" sz="2000" kern="50" dirty="0" err="1">
                          <a:effectLst/>
                          <a:latin typeface="Arial" panose="020B0604020202020204" pitchFamily="34" charset="0"/>
                          <a:cs typeface="Arial" panose="020B0604020202020204" pitchFamily="34" charset="0"/>
                        </a:rPr>
                        <a:t>Tokka</a:t>
                      </a:r>
                      <a:r>
                        <a:rPr lang="en-AU" sz="2000" kern="50" dirty="0">
                          <a:effectLst/>
                          <a:latin typeface="Arial" panose="020B0604020202020204" pitchFamily="34" charset="0"/>
                          <a:cs typeface="Arial" panose="020B0604020202020204" pitchFamily="34" charset="0"/>
                        </a:rPr>
                        <a:t>)</a:t>
                      </a:r>
                      <a:endParaRPr lang="en-AU" sz="2000" b="1" kern="50" dirty="0">
                        <a:solidFill>
                          <a:schemeClr val="tx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37-40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2.1 – 4.3</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8"/>
                  </a:ext>
                </a:extLst>
              </a:tr>
              <a:tr h="366269">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White Fly</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80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1.4 – 1.8</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9"/>
                  </a:ext>
                </a:extLst>
              </a:tr>
              <a:tr h="366269">
                <a:tc>
                  <a:txBody>
                    <a:bodyPr/>
                    <a:lstStyle/>
                    <a:p>
                      <a:pPr marL="0" marR="0" algn="l"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Black Bug</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31</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0.1 – 2.8</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0"/>
                  </a:ext>
                </a:extLst>
              </a:tr>
              <a:tr h="430169">
                <a:tc>
                  <a:txBody>
                    <a:bodyPr/>
                    <a:lstStyle/>
                    <a:p>
                      <a:pPr marL="0" marR="0" algn="l" defTabSz="914400" rtl="0" eaLnBrk="1" latinLnBrk="0" hangingPunct="1">
                        <a:spcBef>
                          <a:spcPts val="0"/>
                        </a:spcBef>
                        <a:spcAft>
                          <a:spcPts val="0"/>
                        </a:spcAft>
                      </a:pPr>
                      <a:r>
                        <a:rPr lang="en-AU" sz="2000" kern="50" dirty="0" err="1">
                          <a:effectLst/>
                          <a:latin typeface="Arial" panose="020B0604020202020204" pitchFamily="34" charset="0"/>
                          <a:cs typeface="Arial" panose="020B0604020202020204" pitchFamily="34" charset="0"/>
                        </a:rPr>
                        <a:t>Roddents</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15-20</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0.1 – 1.1</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1"/>
                  </a:ext>
                </a:extLst>
              </a:tr>
              <a:tr h="430169">
                <a:tc gridSpan="3">
                  <a:txBody>
                    <a:bodyPr/>
                    <a:lstStyle/>
                    <a:p>
                      <a:pPr marL="0" marR="0" algn="l" defTabSz="914400" rtl="0" eaLnBrk="1" latinLnBrk="0" hangingPunct="1">
                        <a:spcBef>
                          <a:spcPts val="0"/>
                        </a:spcBef>
                        <a:spcAft>
                          <a:spcPts val="0"/>
                        </a:spcAft>
                      </a:pPr>
                      <a:r>
                        <a:rPr lang="en-AU" sz="2000" b="1" kern="50" dirty="0">
                          <a:solidFill>
                            <a:schemeClr val="dk1"/>
                          </a:solidFill>
                          <a:effectLst/>
                          <a:latin typeface="Arial" pitchFamily="34" charset="0"/>
                          <a:ea typeface="+mn-ea"/>
                          <a:cs typeface="Arial" pitchFamily="34" charset="0"/>
                        </a:rPr>
                        <a:t>Reference: Sugarcane</a:t>
                      </a:r>
                      <a:r>
                        <a:rPr lang="en-AU" sz="2000" b="1" kern="50" baseline="0" dirty="0">
                          <a:solidFill>
                            <a:schemeClr val="dk1"/>
                          </a:solidFill>
                          <a:effectLst/>
                          <a:latin typeface="Arial" pitchFamily="34" charset="0"/>
                          <a:ea typeface="+mn-ea"/>
                          <a:cs typeface="Arial" pitchFamily="34" charset="0"/>
                        </a:rPr>
                        <a:t> Pests &amp; their Management </a:t>
                      </a:r>
                      <a:r>
                        <a:rPr lang="en-AU" sz="2000" b="1" kern="50" dirty="0">
                          <a:solidFill>
                            <a:schemeClr val="dk1"/>
                          </a:solidFill>
                          <a:effectLst/>
                          <a:latin typeface="Arial" pitchFamily="34" charset="0"/>
                          <a:ea typeface="+mn-ea"/>
                          <a:cs typeface="Arial" pitchFamily="34" charset="0"/>
                        </a:rPr>
                        <a:t>(</a:t>
                      </a:r>
                      <a:r>
                        <a:rPr lang="en-AU" sz="2000" b="1" kern="50" dirty="0" err="1">
                          <a:solidFill>
                            <a:schemeClr val="dk1"/>
                          </a:solidFill>
                          <a:effectLst/>
                          <a:latin typeface="Arial" pitchFamily="34" charset="0"/>
                          <a:ea typeface="+mn-ea"/>
                          <a:cs typeface="Arial" pitchFamily="34" charset="0"/>
                        </a:rPr>
                        <a:t>Srikanth</a:t>
                      </a:r>
                      <a:r>
                        <a:rPr lang="en-AU" sz="2000" b="1" kern="50" dirty="0">
                          <a:solidFill>
                            <a:schemeClr val="dk1"/>
                          </a:solidFill>
                          <a:effectLst/>
                          <a:latin typeface="Arial" pitchFamily="34" charset="0"/>
                          <a:ea typeface="+mn-ea"/>
                          <a:cs typeface="Arial" pitchFamily="34" charset="0"/>
                        </a:rPr>
                        <a:t>,</a:t>
                      </a:r>
                      <a:r>
                        <a:rPr lang="en-AU" sz="2000" b="1" kern="50" baseline="0" dirty="0">
                          <a:solidFill>
                            <a:schemeClr val="dk1"/>
                          </a:solidFill>
                          <a:effectLst/>
                          <a:latin typeface="Arial" pitchFamily="34" charset="0"/>
                          <a:ea typeface="+mn-ea"/>
                          <a:cs typeface="Arial" pitchFamily="34" charset="0"/>
                        </a:rPr>
                        <a:t> </a:t>
                      </a:r>
                      <a:r>
                        <a:rPr lang="en-AU" sz="2000" b="1" i="1" kern="50" baseline="0" dirty="0">
                          <a:solidFill>
                            <a:schemeClr val="dk1"/>
                          </a:solidFill>
                          <a:effectLst/>
                          <a:latin typeface="Arial" pitchFamily="34" charset="0"/>
                          <a:ea typeface="+mn-ea"/>
                          <a:cs typeface="Arial" pitchFamily="34" charset="0"/>
                        </a:rPr>
                        <a:t>et. al., 2001)</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hMerge="1">
                  <a:txBody>
                    <a:bodyPr/>
                    <a:lstStyle/>
                    <a:p>
                      <a:pPr marL="0" marR="0" algn="ctr" defTabSz="914400" rtl="0" eaLnBrk="1" latinLnBrk="0" hangingPunct="1">
                        <a:spcBef>
                          <a:spcPts val="0"/>
                        </a:spcBef>
                        <a:spcAft>
                          <a:spcPts val="0"/>
                        </a:spcAft>
                      </a:pP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hMerge="1">
                  <a:txBody>
                    <a:bodyPr/>
                    <a:lstStyle/>
                    <a:p>
                      <a:pPr marL="0" marR="0" algn="ctr" defTabSz="914400" rtl="0" eaLnBrk="1" latinLnBrk="0" hangingPunct="1">
                        <a:spcBef>
                          <a:spcPts val="0"/>
                        </a:spcBef>
                        <a:spcAft>
                          <a:spcPts val="0"/>
                        </a:spcAft>
                      </a:pP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588608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6415" y="717177"/>
            <a:ext cx="9238126" cy="523220"/>
          </a:xfrm>
          <a:prstGeom prst="rect">
            <a:avLst/>
          </a:prstGeom>
          <a:noFill/>
        </p:spPr>
        <p:txBody>
          <a:bodyPr wrap="square" rtlCol="0">
            <a:spAutoFit/>
          </a:bodyPr>
          <a:lstStyle/>
          <a:p>
            <a:pPr algn="ctr"/>
            <a:r>
              <a:rPr lang="en-US" sz="2800" b="1" dirty="0">
                <a:solidFill>
                  <a:srgbClr val="0B02BE"/>
                </a:solidFill>
                <a:latin typeface="Arial" pitchFamily="34" charset="0"/>
                <a:cs typeface="Arial" pitchFamily="34" charset="0"/>
              </a:rPr>
              <a:t>Chemical Control of Sugarcane pests</a:t>
            </a:r>
          </a:p>
        </p:txBody>
      </p:sp>
      <p:graphicFrame>
        <p:nvGraphicFramePr>
          <p:cNvPr id="6" name="Content Placeholder 3"/>
          <p:cNvGraphicFramePr>
            <a:graphicFrameLocks/>
          </p:cNvGraphicFramePr>
          <p:nvPr>
            <p:extLst>
              <p:ext uri="{D42A27DB-BD31-4B8C-83A1-F6EECF244321}">
                <p14:modId xmlns:p14="http://schemas.microsoft.com/office/powerpoint/2010/main" val="3366371184"/>
              </p:ext>
            </p:extLst>
          </p:nvPr>
        </p:nvGraphicFramePr>
        <p:xfrm>
          <a:off x="696037" y="1331259"/>
          <a:ext cx="10976010" cy="5335497"/>
        </p:xfrm>
        <a:graphic>
          <a:graphicData uri="http://schemas.openxmlformats.org/drawingml/2006/table">
            <a:tbl>
              <a:tblPr firstRow="1" bandRow="1">
                <a:tableStyleId>{5C22544A-7EE6-4342-B048-85BDC9FD1C3A}</a:tableStyleId>
              </a:tblPr>
              <a:tblGrid>
                <a:gridCol w="1629682">
                  <a:extLst>
                    <a:ext uri="{9D8B030D-6E8A-4147-A177-3AD203B41FA5}">
                      <a16:colId xmlns:a16="http://schemas.microsoft.com/office/drawing/2014/main" val="20000"/>
                    </a:ext>
                  </a:extLst>
                </a:gridCol>
                <a:gridCol w="3186499">
                  <a:extLst>
                    <a:ext uri="{9D8B030D-6E8A-4147-A177-3AD203B41FA5}">
                      <a16:colId xmlns:a16="http://schemas.microsoft.com/office/drawing/2014/main" val="20001"/>
                    </a:ext>
                  </a:extLst>
                </a:gridCol>
                <a:gridCol w="6159829">
                  <a:extLst>
                    <a:ext uri="{9D8B030D-6E8A-4147-A177-3AD203B41FA5}">
                      <a16:colId xmlns:a16="http://schemas.microsoft.com/office/drawing/2014/main" val="20002"/>
                    </a:ext>
                  </a:extLst>
                </a:gridCol>
              </a:tblGrid>
              <a:tr h="533020">
                <a:tc>
                  <a:txBody>
                    <a:bodyPr/>
                    <a:lstStyle/>
                    <a:p>
                      <a:pPr marL="0" marR="0" algn="ctr" defTabSz="914400" rtl="0" eaLnBrk="1" latinLnBrk="0" hangingPunct="1">
                        <a:spcBef>
                          <a:spcPts val="0"/>
                        </a:spcBef>
                        <a:spcAft>
                          <a:spcPts val="0"/>
                        </a:spcAft>
                      </a:pP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Name of Pest</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Chemical</a:t>
                      </a:r>
                      <a:endParaRPr lang="en-AU" sz="2000" b="1"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00"/>
                  </a:ext>
                </a:extLst>
              </a:tr>
              <a:tr h="376691">
                <a:tc rowSpan="6">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Chewing Pest</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Top Borer</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rowSpan="6">
                  <a:txBody>
                    <a:bodyPr/>
                    <a:lstStyle/>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Fipronil</a:t>
                      </a:r>
                      <a:r>
                        <a:rPr lang="en-US" sz="2000" kern="50" dirty="0">
                          <a:effectLst/>
                          <a:latin typeface="Arial" panose="020B0604020202020204" pitchFamily="34" charset="0"/>
                          <a:cs typeface="Arial" panose="020B0604020202020204" pitchFamily="34" charset="0"/>
                        </a:rPr>
                        <a:t> 25% </a:t>
                      </a:r>
                      <a:r>
                        <a:rPr lang="en-US" sz="2000" kern="50" dirty="0" err="1">
                          <a:effectLst/>
                          <a:latin typeface="Arial" panose="020B0604020202020204" pitchFamily="34" charset="0"/>
                          <a:cs typeface="Arial" panose="020B0604020202020204" pitchFamily="34" charset="0"/>
                        </a:rPr>
                        <a:t>Ec</a:t>
                      </a:r>
                      <a:r>
                        <a:rPr lang="en-US" sz="2000" kern="50" baseline="0" dirty="0">
                          <a:effectLst/>
                          <a:latin typeface="Arial" panose="020B0604020202020204" pitchFamily="34" charset="0"/>
                          <a:cs typeface="Arial" panose="020B0604020202020204" pitchFamily="34" charset="0"/>
                        </a:rPr>
                        <a:t> </a:t>
                      </a:r>
                      <a:r>
                        <a:rPr lang="en-US" sz="2000" kern="50" dirty="0">
                          <a:effectLst/>
                          <a:latin typeface="Arial" panose="020B0604020202020204" pitchFamily="34" charset="0"/>
                          <a:cs typeface="Arial" panose="020B0604020202020204" pitchFamily="34" charset="0"/>
                        </a:rPr>
                        <a:t>(60 gm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Chlorantraniliprole</a:t>
                      </a:r>
                      <a:r>
                        <a:rPr lang="en-US" sz="2000" kern="50" dirty="0">
                          <a:effectLst/>
                          <a:latin typeface="Arial" panose="020B0604020202020204" pitchFamily="34" charset="0"/>
                          <a:cs typeface="Arial" panose="020B0604020202020204" pitchFamily="34" charset="0"/>
                        </a:rPr>
                        <a:t> 40wg (8 kg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Bifenthrine</a:t>
                      </a:r>
                      <a:r>
                        <a:rPr lang="en-US" sz="2000" kern="50" dirty="0">
                          <a:effectLst/>
                          <a:latin typeface="Arial" panose="020B0604020202020204" pitchFamily="34" charset="0"/>
                          <a:cs typeface="Arial" panose="020B0604020202020204" pitchFamily="34" charset="0"/>
                        </a:rPr>
                        <a:t> 10%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(500 ml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Cypermethrine</a:t>
                      </a:r>
                      <a:r>
                        <a:rPr lang="en-US" sz="2000" kern="50" dirty="0">
                          <a:effectLst/>
                          <a:latin typeface="Arial" panose="020B0604020202020204" pitchFamily="34" charset="0"/>
                          <a:cs typeface="Arial" panose="020B0604020202020204" pitchFamily="34" charset="0"/>
                        </a:rPr>
                        <a:t> 10%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(1L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a:effectLst/>
                          <a:latin typeface="Arial" panose="020B0604020202020204" pitchFamily="34" charset="0"/>
                          <a:cs typeface="Arial" panose="020B0604020202020204" pitchFamily="34" charset="0"/>
                        </a:rPr>
                        <a:t>Lambda </a:t>
                      </a:r>
                      <a:r>
                        <a:rPr lang="en-US" sz="2000" kern="50" dirty="0" err="1">
                          <a:effectLst/>
                          <a:latin typeface="Arial" panose="020B0604020202020204" pitchFamily="34" charset="0"/>
                          <a:cs typeface="Arial" panose="020B0604020202020204" pitchFamily="34" charset="0"/>
                        </a:rPr>
                        <a:t>Cyhalothrine</a:t>
                      </a:r>
                      <a:r>
                        <a:rPr lang="en-US" sz="2000" kern="50" dirty="0">
                          <a:effectLst/>
                          <a:latin typeface="Arial" panose="020B0604020202020204" pitchFamily="34" charset="0"/>
                          <a:cs typeface="Arial" panose="020B0604020202020204" pitchFamily="34" charset="0"/>
                        </a:rPr>
                        <a:t> 2.5 % (1 L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Profenofos</a:t>
                      </a:r>
                      <a:r>
                        <a:rPr lang="en-US" sz="2000" kern="50" dirty="0">
                          <a:effectLst/>
                          <a:latin typeface="Arial" panose="020B0604020202020204" pitchFamily="34" charset="0"/>
                          <a:cs typeface="Arial" panose="020B0604020202020204" pitchFamily="34" charset="0"/>
                        </a:rPr>
                        <a:t> 50%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(1200 ml / acre)</a:t>
                      </a:r>
                    </a:p>
                    <a:p>
                      <a:pPr marL="285750" marR="0" indent="-285750" algn="l"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Chloropyrifos</a:t>
                      </a:r>
                      <a:r>
                        <a:rPr lang="en-US" sz="2000" kern="50" dirty="0">
                          <a:effectLst/>
                          <a:latin typeface="Arial" panose="020B0604020202020204" pitchFamily="34" charset="0"/>
                          <a:cs typeface="Arial" panose="020B0604020202020204" pitchFamily="34" charset="0"/>
                        </a:rPr>
                        <a:t> 40%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(2</a:t>
                      </a:r>
                      <a:r>
                        <a:rPr lang="en-US" sz="2000" kern="50" baseline="0" dirty="0">
                          <a:effectLst/>
                          <a:latin typeface="Arial" panose="020B0604020202020204" pitchFamily="34" charset="0"/>
                          <a:cs typeface="Arial" panose="020B0604020202020204" pitchFamily="34" charset="0"/>
                        </a:rPr>
                        <a:t> L / acre)</a:t>
                      </a:r>
                      <a:endParaRPr lang="en-US" sz="2000" kern="50" dirty="0">
                        <a:effectLst/>
                        <a:latin typeface="Arial" panose="020B0604020202020204" pitchFamily="34" charset="0"/>
                        <a:cs typeface="Arial" panose="020B0604020202020204" pitchFamily="34" charset="0"/>
                      </a:endParaRPr>
                    </a:p>
                  </a:txBody>
                  <a:tcPr marL="33343" marR="33343" marT="33343" marB="33343" anchor="ctr"/>
                </a:tc>
                <a:extLst>
                  <a:ext uri="{0D108BD9-81ED-4DB2-BD59-A6C34878D82A}">
                    <a16:rowId xmlns:a16="http://schemas.microsoft.com/office/drawing/2014/main" val="10001"/>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Stem Borer</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Root Borer</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US" sz="2000" kern="50" dirty="0">
                          <a:effectLst/>
                          <a:latin typeface="Arial" panose="020B0604020202020204" pitchFamily="34" charset="0"/>
                          <a:cs typeface="Arial" panose="020B0604020202020204" pitchFamily="34" charset="0"/>
                        </a:rPr>
                        <a:t>Gurdaspur Borer</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2000" kern="50" dirty="0">
                          <a:effectLst/>
                          <a:latin typeface="Arial" panose="020B0604020202020204" pitchFamily="34" charset="0"/>
                          <a:cs typeface="Arial" panose="020B0604020202020204" pitchFamily="34" charset="0"/>
                        </a:rPr>
                        <a:t>Termites</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46845">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2000" kern="50" dirty="0" err="1">
                          <a:effectLst/>
                          <a:latin typeface="Arial" panose="020B0604020202020204" pitchFamily="34" charset="0"/>
                          <a:cs typeface="Arial" panose="020B0604020202020204" pitchFamily="34" charset="0"/>
                        </a:rPr>
                        <a:t>Grosshopper</a:t>
                      </a:r>
                      <a:r>
                        <a:rPr lang="en-AU" sz="2000" kern="50" dirty="0">
                          <a:effectLst/>
                          <a:latin typeface="Arial" panose="020B0604020202020204" pitchFamily="34" charset="0"/>
                          <a:cs typeface="Arial" panose="020B0604020202020204" pitchFamily="34" charset="0"/>
                        </a:rPr>
                        <a:t> (</a:t>
                      </a:r>
                      <a:r>
                        <a:rPr lang="en-AU" sz="2000" kern="50" dirty="0" err="1">
                          <a:effectLst/>
                          <a:latin typeface="Arial" panose="020B0604020202020204" pitchFamily="34" charset="0"/>
                          <a:cs typeface="Arial" panose="020B0604020202020204" pitchFamily="34" charset="0"/>
                        </a:rPr>
                        <a:t>Tokka</a:t>
                      </a:r>
                      <a:r>
                        <a:rPr lang="en-AU" sz="2000" kern="50" dirty="0">
                          <a:effectLst/>
                          <a:latin typeface="Arial" panose="020B0604020202020204" pitchFamily="34" charset="0"/>
                          <a:cs typeface="Arial" panose="020B0604020202020204" pitchFamily="34" charset="0"/>
                        </a:rPr>
                        <a:t>)</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6691">
                <a:tc rowSpan="5">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Sucking Pest</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2000" kern="50" dirty="0" err="1">
                          <a:effectLst/>
                          <a:latin typeface="Arial" panose="020B0604020202020204" pitchFamily="34" charset="0"/>
                          <a:cs typeface="Arial" panose="020B0604020202020204" pitchFamily="34" charset="0"/>
                        </a:rPr>
                        <a:t>Pyrilla</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rowSpan="5">
                  <a:txBody>
                    <a:bodyPr/>
                    <a:lstStyle/>
                    <a:p>
                      <a:pPr marL="285750" marR="0" indent="-285750" algn="just" defTabSz="914400" rtl="0" eaLnBrk="1" latinLnBrk="0" hangingPunct="1">
                        <a:lnSpc>
                          <a:spcPct val="100000"/>
                        </a:lnSpc>
                        <a:spcBef>
                          <a:spcPts val="0"/>
                        </a:spcBef>
                        <a:spcAft>
                          <a:spcPts val="0"/>
                        </a:spcAft>
                        <a:buFont typeface="Arial" pitchFamily="34" charset="0"/>
                        <a:buChar char="•"/>
                      </a:pPr>
                      <a:r>
                        <a:rPr lang="en-AU" sz="2000" kern="50" dirty="0" err="1">
                          <a:effectLst/>
                          <a:latin typeface="Arial" panose="020B0604020202020204" pitchFamily="34" charset="0"/>
                          <a:cs typeface="Arial" panose="020B0604020202020204" pitchFamily="34" charset="0"/>
                        </a:rPr>
                        <a:t>Fipronil</a:t>
                      </a:r>
                      <a:r>
                        <a:rPr lang="en-AU" sz="2000" kern="50" dirty="0">
                          <a:effectLst/>
                          <a:latin typeface="Arial" panose="020B0604020202020204" pitchFamily="34" charset="0"/>
                          <a:cs typeface="Arial" panose="020B0604020202020204" pitchFamily="34" charset="0"/>
                        </a:rPr>
                        <a:t> 25% </a:t>
                      </a:r>
                      <a:r>
                        <a:rPr lang="en-AU" sz="2000" kern="50" dirty="0" err="1">
                          <a:effectLst/>
                          <a:latin typeface="Arial" panose="020B0604020202020204" pitchFamily="34" charset="0"/>
                          <a:cs typeface="Arial" panose="020B0604020202020204" pitchFamily="34" charset="0"/>
                        </a:rPr>
                        <a:t>Ec</a:t>
                      </a:r>
                      <a:r>
                        <a:rPr lang="en-AU" sz="2000" kern="50" dirty="0">
                          <a:effectLst/>
                          <a:latin typeface="Arial" panose="020B0604020202020204" pitchFamily="34" charset="0"/>
                          <a:cs typeface="Arial" panose="020B0604020202020204" pitchFamily="34" charset="0"/>
                        </a:rPr>
                        <a:t> </a:t>
                      </a:r>
                      <a:r>
                        <a:rPr lang="en-US" sz="2000" kern="50" dirty="0">
                          <a:effectLst/>
                          <a:latin typeface="Arial" panose="020B0604020202020204" pitchFamily="34" charset="0"/>
                          <a:cs typeface="Arial" panose="020B0604020202020204" pitchFamily="34" charset="0"/>
                        </a:rPr>
                        <a:t>(60 </a:t>
                      </a:r>
                      <a:r>
                        <a:rPr lang="en-US" sz="2000" kern="50" dirty="0" err="1">
                          <a:effectLst/>
                          <a:latin typeface="Arial" panose="020B0604020202020204" pitchFamily="34" charset="0"/>
                          <a:cs typeface="Arial" panose="020B0604020202020204" pitchFamily="34" charset="0"/>
                        </a:rPr>
                        <a:t>gm</a:t>
                      </a:r>
                      <a:r>
                        <a:rPr lang="en-US" sz="2000" kern="50" dirty="0">
                          <a:effectLst/>
                          <a:latin typeface="Arial" panose="020B0604020202020204" pitchFamily="34" charset="0"/>
                          <a:cs typeface="Arial" panose="020B0604020202020204" pitchFamily="34" charset="0"/>
                        </a:rPr>
                        <a:t> / acre)</a:t>
                      </a:r>
                      <a:endParaRPr lang="en-AU" sz="2000" kern="50" dirty="0">
                        <a:effectLst/>
                        <a:latin typeface="Arial" panose="020B0604020202020204" pitchFamily="34" charset="0"/>
                        <a:cs typeface="Arial" panose="020B0604020202020204" pitchFamily="34" charset="0"/>
                      </a:endParaRPr>
                    </a:p>
                    <a:p>
                      <a:pPr marL="285750" marR="0" indent="-285750" algn="just"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Chloropyrifos</a:t>
                      </a:r>
                      <a:r>
                        <a:rPr lang="en-US" sz="2000" kern="50" dirty="0">
                          <a:effectLst/>
                          <a:latin typeface="Arial" panose="020B0604020202020204" pitchFamily="34" charset="0"/>
                          <a:cs typeface="Arial" panose="020B0604020202020204" pitchFamily="34" charset="0"/>
                        </a:rPr>
                        <a:t> 40%</a:t>
                      </a:r>
                      <a:r>
                        <a:rPr lang="en-US" sz="2000" kern="50" baseline="0" dirty="0">
                          <a:effectLst/>
                          <a:latin typeface="Arial" panose="020B0604020202020204" pitchFamily="34" charset="0"/>
                          <a:cs typeface="Arial" panose="020B0604020202020204" pitchFamily="34" charset="0"/>
                        </a:rPr>
                        <a:t> </a:t>
                      </a:r>
                      <a:r>
                        <a:rPr lang="en-US" sz="2000" kern="50" baseline="0" dirty="0" err="1">
                          <a:effectLst/>
                          <a:latin typeface="Arial" panose="020B0604020202020204" pitchFamily="34" charset="0"/>
                          <a:cs typeface="Arial" panose="020B0604020202020204" pitchFamily="34" charset="0"/>
                        </a:rPr>
                        <a:t>Ec</a:t>
                      </a:r>
                      <a:r>
                        <a:rPr lang="en-US" sz="2000" kern="50" baseline="0" dirty="0">
                          <a:effectLst/>
                          <a:latin typeface="Arial" panose="020B0604020202020204" pitchFamily="34" charset="0"/>
                          <a:cs typeface="Arial" panose="020B0604020202020204" pitchFamily="34" charset="0"/>
                        </a:rPr>
                        <a:t> </a:t>
                      </a:r>
                      <a:r>
                        <a:rPr lang="en-US" sz="2000" kern="50" dirty="0">
                          <a:effectLst/>
                          <a:latin typeface="Arial" panose="020B0604020202020204" pitchFamily="34" charset="0"/>
                          <a:cs typeface="Arial" panose="020B0604020202020204" pitchFamily="34" charset="0"/>
                        </a:rPr>
                        <a:t>(2</a:t>
                      </a:r>
                      <a:r>
                        <a:rPr lang="en-US" sz="2000" kern="50" baseline="0" dirty="0">
                          <a:effectLst/>
                          <a:latin typeface="Arial" panose="020B0604020202020204" pitchFamily="34" charset="0"/>
                          <a:cs typeface="Arial" panose="020B0604020202020204" pitchFamily="34" charset="0"/>
                        </a:rPr>
                        <a:t> L / acre)</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50" dirty="0" err="1">
                          <a:effectLst/>
                          <a:latin typeface="Arial" panose="020B0604020202020204" pitchFamily="34" charset="0"/>
                          <a:cs typeface="Arial" panose="020B0604020202020204" pitchFamily="34" charset="0"/>
                        </a:rPr>
                        <a:t>Obiron</a:t>
                      </a:r>
                      <a:r>
                        <a:rPr lang="en-US" sz="2000" kern="50" dirty="0">
                          <a:effectLst/>
                          <a:latin typeface="Arial" panose="020B0604020202020204" pitchFamily="34" charset="0"/>
                          <a:cs typeface="Arial" panose="020B0604020202020204" pitchFamily="34" charset="0"/>
                        </a:rPr>
                        <a:t> 24 Sc (300 ml / acre for Mites)</a:t>
                      </a:r>
                    </a:p>
                    <a:p>
                      <a:pPr marL="285750" marR="0" indent="-285750" algn="just" defTabSz="914400" rtl="0" eaLnBrk="1" latinLnBrk="0" hangingPunct="1">
                        <a:lnSpc>
                          <a:spcPct val="100000"/>
                        </a:lnSpc>
                        <a:spcBef>
                          <a:spcPts val="0"/>
                        </a:spcBef>
                        <a:spcAft>
                          <a:spcPts val="0"/>
                        </a:spcAft>
                        <a:buFont typeface="Arial" pitchFamily="34" charset="0"/>
                        <a:buChar char="•"/>
                      </a:pPr>
                      <a:r>
                        <a:rPr lang="en-US" sz="2000" kern="50" dirty="0">
                          <a:effectLst/>
                          <a:latin typeface="Arial" panose="020B0604020202020204" pitchFamily="34" charset="0"/>
                          <a:cs typeface="Arial" panose="020B0604020202020204" pitchFamily="34" charset="0"/>
                        </a:rPr>
                        <a:t>Lambda </a:t>
                      </a:r>
                      <a:r>
                        <a:rPr lang="en-US" sz="2000" kern="50" dirty="0" err="1">
                          <a:effectLst/>
                          <a:latin typeface="Arial" panose="020B0604020202020204" pitchFamily="34" charset="0"/>
                          <a:cs typeface="Arial" panose="020B0604020202020204" pitchFamily="34" charset="0"/>
                        </a:rPr>
                        <a:t>Cyhalothrine</a:t>
                      </a:r>
                      <a:r>
                        <a:rPr lang="en-US" sz="2000" kern="50" dirty="0">
                          <a:effectLst/>
                          <a:latin typeface="Arial" panose="020B0604020202020204" pitchFamily="34" charset="0"/>
                          <a:cs typeface="Arial" panose="020B0604020202020204" pitchFamily="34" charset="0"/>
                        </a:rPr>
                        <a:t> 2.5 % (1 L / acre)</a:t>
                      </a:r>
                    </a:p>
                    <a:p>
                      <a:pPr marL="285750" marR="0" indent="-285750" algn="just"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Cypermethrin</a:t>
                      </a:r>
                      <a:r>
                        <a:rPr lang="en-US" sz="2000" kern="50" dirty="0">
                          <a:effectLst/>
                          <a:latin typeface="Arial" panose="020B0604020202020204" pitchFamily="34" charset="0"/>
                          <a:cs typeface="Arial" panose="020B0604020202020204" pitchFamily="34" charset="0"/>
                        </a:rPr>
                        <a:t> 10%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(1 L / acre)</a:t>
                      </a:r>
                    </a:p>
                    <a:p>
                      <a:pPr marL="285750" marR="0" indent="-285750" algn="just" defTabSz="914400" rtl="0" eaLnBrk="1" latinLnBrk="0" hangingPunct="1">
                        <a:lnSpc>
                          <a:spcPct val="100000"/>
                        </a:lnSpc>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Bifenthrine</a:t>
                      </a:r>
                      <a:r>
                        <a:rPr lang="en-US" sz="2000" kern="50" dirty="0">
                          <a:effectLst/>
                          <a:latin typeface="Arial" panose="020B0604020202020204" pitchFamily="34" charset="0"/>
                          <a:cs typeface="Arial" panose="020B0604020202020204" pitchFamily="34" charset="0"/>
                        </a:rPr>
                        <a:t> 10% </a:t>
                      </a:r>
                      <a:r>
                        <a:rPr lang="en-US" sz="2000" kern="50" dirty="0" err="1">
                          <a:effectLst/>
                          <a:latin typeface="Arial" panose="020B0604020202020204" pitchFamily="34" charset="0"/>
                          <a:cs typeface="Arial" panose="020B0604020202020204" pitchFamily="34" charset="0"/>
                        </a:rPr>
                        <a:t>Ec</a:t>
                      </a:r>
                      <a:r>
                        <a:rPr lang="en-US" sz="2000" kern="50" dirty="0">
                          <a:effectLst/>
                          <a:latin typeface="Arial" panose="020B0604020202020204" pitchFamily="34" charset="0"/>
                          <a:cs typeface="Arial" panose="020B0604020202020204" pitchFamily="34" charset="0"/>
                        </a:rPr>
                        <a:t> (500 ml / acre)</a:t>
                      </a:r>
                      <a:endParaRPr lang="en-US" sz="2000" kern="50" dirty="0">
                        <a:solidFill>
                          <a:schemeClr val="dk1"/>
                        </a:solidFill>
                        <a:effectLst/>
                        <a:latin typeface="Arial" pitchFamily="34" charset="0"/>
                        <a:ea typeface="+mn-ea"/>
                        <a:cs typeface="Arial" pitchFamily="34" charset="0"/>
                      </a:endParaRPr>
                    </a:p>
                  </a:txBody>
                  <a:tcPr marL="33343" marR="33343" marT="33343" marB="33343"/>
                </a:tc>
                <a:extLst>
                  <a:ext uri="{0D108BD9-81ED-4DB2-BD59-A6C34878D82A}">
                    <a16:rowId xmlns:a16="http://schemas.microsoft.com/office/drawing/2014/main" val="10007"/>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2000" kern="50" dirty="0">
                          <a:effectLst/>
                          <a:latin typeface="Arial" panose="020B0604020202020204" pitchFamily="34" charset="0"/>
                          <a:cs typeface="Arial" panose="020B0604020202020204" pitchFamily="34" charset="0"/>
                        </a:rPr>
                        <a:t>Mites</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Mealy Bug</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6691">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White Fly</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63183">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Black Bug</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vMerge="1">
                  <a:txBody>
                    <a:bodyPr/>
                    <a:lstStyle/>
                    <a:p>
                      <a:pPr marL="0" marR="0" algn="ctr" defTabSz="914400" rtl="0" eaLnBrk="1" latinLnBrk="0" hangingPunct="1">
                        <a:spcBef>
                          <a:spcPts val="0"/>
                        </a:spcBef>
                        <a:spcAft>
                          <a:spcPts val="0"/>
                        </a:spcAft>
                      </a:pPr>
                      <a:endParaRPr lang="en-AU" sz="1500" kern="50" dirty="0">
                        <a:solidFill>
                          <a:schemeClr val="dk1"/>
                        </a:solidFill>
                        <a:effectLst/>
                        <a:latin typeface="Arial" pitchFamily="34" charset="0"/>
                        <a:ea typeface="+mn-ea"/>
                        <a:cs typeface="Arial" pitchFamily="34" charset="0"/>
                      </a:endParaRPr>
                    </a:p>
                  </a:txBody>
                  <a:tcPr marL="33343" marR="33343" marT="33343" marB="333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6691">
                <a:tc>
                  <a:txBody>
                    <a:bodyPr/>
                    <a:lstStyle/>
                    <a:p>
                      <a:pPr marL="0" marR="0" algn="ctr" defTabSz="914400" rtl="0" eaLnBrk="1" latinLnBrk="0" hangingPunct="1">
                        <a:spcBef>
                          <a:spcPts val="0"/>
                        </a:spcBef>
                        <a:spcAft>
                          <a:spcPts val="0"/>
                        </a:spcAft>
                      </a:pPr>
                      <a:r>
                        <a:rPr lang="en-AU" sz="2000" kern="50" dirty="0" err="1">
                          <a:effectLst/>
                          <a:latin typeface="Arial" panose="020B0604020202020204" pitchFamily="34" charset="0"/>
                          <a:cs typeface="Arial" panose="020B0604020202020204" pitchFamily="34" charset="0"/>
                        </a:rPr>
                        <a:t>Roddents</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0" marR="0" algn="ctr" defTabSz="914400" rtl="0" eaLnBrk="1" latinLnBrk="0" hangingPunct="1">
                        <a:spcBef>
                          <a:spcPts val="0"/>
                        </a:spcBef>
                        <a:spcAft>
                          <a:spcPts val="0"/>
                        </a:spcAft>
                      </a:pPr>
                      <a:r>
                        <a:rPr lang="en-AU" sz="2000" kern="50" dirty="0">
                          <a:effectLst/>
                          <a:latin typeface="Arial" panose="020B0604020202020204" pitchFamily="34" charset="0"/>
                          <a:cs typeface="Arial" panose="020B0604020202020204" pitchFamily="34" charset="0"/>
                        </a:rPr>
                        <a:t>Rats, Pigs, Jackals</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tc>
                  <a:txBody>
                    <a:bodyPr/>
                    <a:lstStyle/>
                    <a:p>
                      <a:pPr marL="285750" marR="0" indent="-285750" algn="l" defTabSz="914400" rtl="0" eaLnBrk="1" latinLnBrk="0" hangingPunct="1">
                        <a:spcBef>
                          <a:spcPts val="0"/>
                        </a:spcBef>
                        <a:spcAft>
                          <a:spcPts val="0"/>
                        </a:spcAft>
                        <a:buFont typeface="Arial" pitchFamily="34" charset="0"/>
                        <a:buChar char="•"/>
                      </a:pPr>
                      <a:r>
                        <a:rPr lang="en-US" sz="2000" kern="50" dirty="0" err="1">
                          <a:effectLst/>
                          <a:latin typeface="Arial" panose="020B0604020202020204" pitchFamily="34" charset="0"/>
                          <a:cs typeface="Arial" panose="020B0604020202020204" pitchFamily="34" charset="0"/>
                        </a:rPr>
                        <a:t>Aluminium</a:t>
                      </a:r>
                      <a:r>
                        <a:rPr lang="en-US" sz="2000" kern="50" dirty="0">
                          <a:effectLst/>
                          <a:latin typeface="Arial" panose="020B0604020202020204" pitchFamily="34" charset="0"/>
                          <a:cs typeface="Arial" panose="020B0604020202020204" pitchFamily="34" charset="0"/>
                        </a:rPr>
                        <a:t> phosphide</a:t>
                      </a:r>
                      <a:endParaRPr lang="en-AU" sz="2000" kern="50" dirty="0">
                        <a:solidFill>
                          <a:schemeClr val="dk1"/>
                        </a:solidFill>
                        <a:effectLst/>
                        <a:latin typeface="Arial" pitchFamily="34" charset="0"/>
                        <a:ea typeface="+mn-ea"/>
                        <a:cs typeface="Arial" pitchFamily="34" charset="0"/>
                      </a:endParaRPr>
                    </a:p>
                  </a:txBody>
                  <a:tcPr marL="33343" marR="33343" marT="33343" marB="33343"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130996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234</TotalTime>
  <Words>1908</Words>
  <Application>Microsoft Office PowerPoint</Application>
  <PresentationFormat>Widescreen</PresentationFormat>
  <Paragraphs>297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Wisp</vt:lpstr>
      <vt:lpstr>Integrated Pest Management Strategies for Suitable Control Measures in Sugarcane</vt:lpstr>
      <vt:lpstr>INTRODUCTION</vt:lpstr>
      <vt:lpstr>WHAT IS INTEGRATED PEST MANAGEMENT (IPM)?</vt:lpstr>
      <vt:lpstr>Integrated Pest Management (IPM) Components</vt:lpstr>
      <vt:lpstr>Implementing IPM in Sugarcane</vt:lpstr>
      <vt:lpstr>PowerPoint Presentation</vt:lpstr>
      <vt:lpstr>PowerPoint Presentation</vt:lpstr>
      <vt:lpstr>PowerPoint Presentation</vt:lpstr>
      <vt:lpstr>PowerPoint Presentation</vt:lpstr>
      <vt:lpstr>PowerPoint Presentation</vt:lpstr>
      <vt:lpstr>PowerPoint Presentation</vt:lpstr>
      <vt:lpstr>Crop Stage Wise IPM in Sugarcane</vt:lpstr>
      <vt:lpstr>Crop Stage Wise IPM in Sugarcane</vt:lpstr>
      <vt:lpstr>Crop Stage Wise IPM in Sugarcane</vt:lpstr>
      <vt:lpstr>Crop Stage Wise IPM in Sugarcane</vt:lpstr>
      <vt:lpstr>Crop Stage Wise IPM in Sugarcane</vt:lpstr>
      <vt:lpstr>Crop Stage Wise IPM in Sugarcane</vt:lpstr>
      <vt:lpstr>Benefits of IPM in Sugarcane Production</vt:lpstr>
      <vt:lpstr>Common Misconception about IPM</vt:lpstr>
      <vt:lpstr>Conclusion: the Benefits of IPM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Aamir Shahazad</dc:creator>
  <cp:lastModifiedBy>aamir.shahazad466@gmail.com</cp:lastModifiedBy>
  <cp:revision>56</cp:revision>
  <dcterms:created xsi:type="dcterms:W3CDTF">2023-09-07T16:44:59Z</dcterms:created>
  <dcterms:modified xsi:type="dcterms:W3CDTF">2023-09-10T19:31:32Z</dcterms:modified>
</cp:coreProperties>
</file>